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57" r:id="rId3"/>
    <p:sldId id="259" r:id="rId4"/>
    <p:sldId id="264" r:id="rId5"/>
    <p:sldId id="268" r:id="rId6"/>
    <p:sldId id="269" r:id="rId7"/>
    <p:sldId id="281" r:id="rId8"/>
    <p:sldId id="277" r:id="rId9"/>
    <p:sldId id="258" r:id="rId10"/>
    <p:sldId id="263" r:id="rId11"/>
    <p:sldId id="260" r:id="rId12"/>
    <p:sldId id="265" r:id="rId13"/>
    <p:sldId id="278" r:id="rId14"/>
    <p:sldId id="279" r:id="rId15"/>
    <p:sldId id="280" r:id="rId16"/>
    <p:sldId id="261" r:id="rId17"/>
    <p:sldId id="266" r:id="rId18"/>
    <p:sldId id="272" r:id="rId19"/>
    <p:sldId id="267" r:id="rId20"/>
    <p:sldId id="282" r:id="rId21"/>
    <p:sldId id="283" r:id="rId22"/>
    <p:sldId id="262" r:id="rId23"/>
    <p:sldId id="273" r:id="rId24"/>
    <p:sldId id="275"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399"/>
    <a:srgbClr val="78697B"/>
    <a:srgbClr val="5F6D90"/>
    <a:srgbClr val="67CF9D"/>
    <a:srgbClr val="4B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2" autoAdjust="0"/>
    <p:restoredTop sz="94660"/>
  </p:normalViewPr>
  <p:slideViewPr>
    <p:cSldViewPr snapToGrid="0">
      <p:cViewPr varScale="1">
        <p:scale>
          <a:sx n="95" d="100"/>
          <a:sy n="95" d="100"/>
        </p:scale>
        <p:origin x="48" y="5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237942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AB0627-1BA1-4557-B510-87A8CCC386C8}"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244057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74451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77944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225301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171295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83630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247385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236447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356854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B0627-1BA1-4557-B510-87A8CCC386C8}"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67531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AB0627-1BA1-4557-B510-87A8CCC386C8}"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128114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AB0627-1BA1-4557-B510-87A8CCC386C8}"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163299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AB0627-1BA1-4557-B510-87A8CCC386C8}"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267755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B0627-1BA1-4557-B510-87A8CCC386C8}"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128912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AB0627-1BA1-4557-B510-87A8CCC386C8}"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91141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AB0627-1BA1-4557-B510-87A8CCC386C8}"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2009B3-474A-4E3F-8365-88384BD4623B}" type="slidenum">
              <a:rPr lang="en-US" smtClean="0"/>
              <a:t>‹#›</a:t>
            </a:fld>
            <a:endParaRPr lang="en-US"/>
          </a:p>
        </p:txBody>
      </p:sp>
    </p:spTree>
    <p:extLst>
      <p:ext uri="{BB962C8B-B14F-4D97-AF65-F5344CB8AC3E}">
        <p14:creationId xmlns:p14="http://schemas.microsoft.com/office/powerpoint/2010/main" val="91941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AB0627-1BA1-4557-B510-87A8CCC386C8}" type="datetimeFigureOut">
              <a:rPr lang="en-US" smtClean="0"/>
              <a:t>5/22/2020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2009B3-474A-4E3F-8365-88384BD4623B}" type="slidenum">
              <a:rPr lang="en-US" smtClean="0"/>
              <a:t>‹#›</a:t>
            </a:fld>
            <a:endParaRPr lang="en-US"/>
          </a:p>
        </p:txBody>
      </p:sp>
    </p:spTree>
    <p:extLst>
      <p:ext uri="{BB962C8B-B14F-4D97-AF65-F5344CB8AC3E}">
        <p14:creationId xmlns:p14="http://schemas.microsoft.com/office/powerpoint/2010/main" val="417050945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afsa.gov/"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796850-7EDD-4CAA-AB3C-C019484FFEBF}"/>
              </a:ext>
            </a:extLst>
          </p:cNvPr>
          <p:cNvSpPr>
            <a:spLocks noGrp="1"/>
          </p:cNvSpPr>
          <p:nvPr>
            <p:ph type="ctrTitle"/>
          </p:nvPr>
        </p:nvSpPr>
        <p:spPr>
          <a:xfrm>
            <a:off x="2928401" y="1377588"/>
            <a:ext cx="8574622" cy="3609943"/>
          </a:xfrm>
        </p:spPr>
        <p:txBody>
          <a:bodyPr anchor="t"/>
          <a:lstStyle/>
          <a:p>
            <a:pPr algn="ctr"/>
            <a:r>
              <a:rPr lang="en-US" dirty="0"/>
              <a:t>Welcome to MCC’s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2" y="5850447"/>
            <a:ext cx="2083207" cy="890571"/>
          </a:xfrm>
          <a:prstGeom prst="rect">
            <a:avLst/>
          </a:prstGeom>
        </p:spPr>
      </p:pic>
      <p:pic>
        <p:nvPicPr>
          <p:cNvPr id="2050" name="Picture 2" descr="Related image">
            <a:extLst>
              <a:ext uri="{FF2B5EF4-FFF2-40B4-BE49-F238E27FC236}">
                <a16:creationId xmlns:a16="http://schemas.microsoft.com/office/drawing/2014/main" id="{0BC1F24D-FDA3-4C7F-8664-53EDCB0F4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4614" y="1800903"/>
            <a:ext cx="8818439" cy="332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9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939" y="1396603"/>
            <a:ext cx="2552112" cy="4064794"/>
          </a:xfrm>
        </p:spPr>
        <p:txBody>
          <a:bodyPr/>
          <a:lstStyle/>
          <a:p>
            <a:r>
              <a:rPr lang="en-US" dirty="0"/>
              <a:t>Financing Your Education</a:t>
            </a:r>
          </a:p>
        </p:txBody>
      </p:sp>
      <p:sp>
        <p:nvSpPr>
          <p:cNvPr id="3" name="Content Placeholder 2"/>
          <p:cNvSpPr>
            <a:spLocks noGrp="1"/>
          </p:cNvSpPr>
          <p:nvPr>
            <p:ph sz="half" idx="2"/>
          </p:nvPr>
        </p:nvSpPr>
        <p:spPr>
          <a:xfrm>
            <a:off x="3553098" y="516534"/>
            <a:ext cx="8047022" cy="1534335"/>
          </a:xfrm>
        </p:spPr>
        <p:txBody>
          <a:bodyPr>
            <a:normAutofit fontScale="85000" lnSpcReduction="10000"/>
          </a:bodyPr>
          <a:lstStyle/>
          <a:p>
            <a:pPr marL="0" indent="0" algn="ctr">
              <a:buNone/>
            </a:pPr>
            <a:r>
              <a:rPr lang="en-US" sz="2600" b="1" dirty="0">
                <a:solidFill>
                  <a:srgbClr val="FF0000"/>
                </a:solidFill>
              </a:rPr>
              <a:t>Free Application for Federal Student Aid (FAFSA)</a:t>
            </a:r>
          </a:p>
          <a:p>
            <a:pPr marL="0" indent="0" algn="ctr">
              <a:buNone/>
            </a:pPr>
            <a:r>
              <a:rPr lang="en-US" sz="2100" dirty="0">
                <a:solidFill>
                  <a:srgbClr val="FF0000"/>
                </a:solidFill>
              </a:rPr>
              <a:t>Student are encouraged to  apply early at </a:t>
            </a:r>
            <a:r>
              <a:rPr lang="en-US" sz="2100" dirty="0">
                <a:solidFill>
                  <a:srgbClr val="FF0000"/>
                </a:solidFill>
                <a:hlinkClick r:id="rId2">
                  <a:extLst>
                    <a:ext uri="{A12FA001-AC4F-418D-AE19-62706E023703}">
                      <ahyp:hlinkClr xmlns:ahyp="http://schemas.microsoft.com/office/drawing/2018/hyperlinkcolor" xmlns="" val="tx"/>
                    </a:ext>
                  </a:extLst>
                </a:hlinkClick>
              </a:rPr>
              <a:t>www.fafsa.gov</a:t>
            </a:r>
            <a:r>
              <a:rPr lang="en-US" sz="2100" dirty="0">
                <a:solidFill>
                  <a:srgbClr val="FF0000"/>
                </a:solidFill>
              </a:rPr>
              <a:t>.</a:t>
            </a:r>
          </a:p>
          <a:p>
            <a:pPr marL="0" indent="0" algn="ctr">
              <a:buNone/>
            </a:pPr>
            <a:r>
              <a:rPr lang="en-US" sz="2100" dirty="0">
                <a:solidFill>
                  <a:srgbClr val="FF0000"/>
                </a:solidFill>
              </a:rPr>
              <a:t>After submitting the application, students will begin receiving notifications through their student email account concerning the steps to complete their financial aid file.</a:t>
            </a:r>
          </a:p>
        </p:txBody>
      </p:sp>
      <p:sp>
        <p:nvSpPr>
          <p:cNvPr id="8" name="Content Placeholder 7">
            <a:extLst>
              <a:ext uri="{FF2B5EF4-FFF2-40B4-BE49-F238E27FC236}">
                <a16:creationId xmlns:a16="http://schemas.microsoft.com/office/drawing/2014/main" id="{2FDE4191-D761-471D-B870-377FAF053982}"/>
              </a:ext>
            </a:extLst>
          </p:cNvPr>
          <p:cNvSpPr>
            <a:spLocks noGrp="1"/>
          </p:cNvSpPr>
          <p:nvPr>
            <p:ph sz="quarter" idx="4"/>
          </p:nvPr>
        </p:nvSpPr>
        <p:spPr>
          <a:xfrm>
            <a:off x="4126799" y="2197314"/>
            <a:ext cx="7382945" cy="4144152"/>
          </a:xfrm>
        </p:spPr>
        <p:txBody>
          <a:bodyPr>
            <a:normAutofit fontScale="85000" lnSpcReduction="10000"/>
          </a:bodyPr>
          <a:lstStyle/>
          <a:p>
            <a:pPr>
              <a:buClr>
                <a:srgbClr val="FF0000"/>
              </a:buClr>
              <a:buFont typeface="Courier New" panose="02070309020205020404" pitchFamily="49" charset="0"/>
              <a:buChar char="o"/>
            </a:pPr>
            <a:r>
              <a:rPr lang="en-US" sz="2300" b="1" dirty="0"/>
              <a:t>MCC Foundation Scholarships</a:t>
            </a:r>
          </a:p>
          <a:p>
            <a:pPr marL="0" indent="0">
              <a:buNone/>
            </a:pPr>
            <a:r>
              <a:rPr lang="en-US" dirty="0"/>
              <a:t>Students will be notified of their scholarship eligibility after submitting  their FAFSA.</a:t>
            </a:r>
          </a:p>
          <a:p>
            <a:pPr>
              <a:buClr>
                <a:srgbClr val="FF0000"/>
              </a:buClr>
              <a:buFont typeface="Courier New" panose="02070309020205020404" pitchFamily="49" charset="0"/>
              <a:buChar char="o"/>
            </a:pPr>
            <a:r>
              <a:rPr lang="en-US" sz="2300" b="1" dirty="0"/>
              <a:t>Outside scholarships</a:t>
            </a:r>
          </a:p>
          <a:p>
            <a:pPr marL="0" indent="0">
              <a:buNone/>
            </a:pPr>
            <a:r>
              <a:rPr lang="en-US" dirty="0"/>
              <a:t>Students receiving outside scholarship should contact the Business Office at MCC.</a:t>
            </a:r>
          </a:p>
          <a:p>
            <a:pPr>
              <a:buClr>
                <a:srgbClr val="FF0000"/>
              </a:buClr>
              <a:buFont typeface="Courier New" panose="02070309020205020404" pitchFamily="49" charset="0"/>
              <a:buChar char="o"/>
            </a:pPr>
            <a:r>
              <a:rPr lang="en-US" sz="2300" b="1" dirty="0"/>
              <a:t>Sponsorships</a:t>
            </a:r>
          </a:p>
          <a:p>
            <a:pPr marL="0" indent="0">
              <a:buNone/>
            </a:pPr>
            <a:r>
              <a:rPr lang="en-US" dirty="0"/>
              <a:t>Students being sponsored by employer or outside agencies should contact the Business Office at MCC about requirement documentation.</a:t>
            </a:r>
          </a:p>
          <a:p>
            <a:pPr>
              <a:buClr>
                <a:srgbClr val="FF0000"/>
              </a:buClr>
              <a:buFont typeface="Courier New" panose="02070309020205020404" pitchFamily="49" charset="0"/>
              <a:buChar char="o"/>
            </a:pPr>
            <a:r>
              <a:rPr lang="en-US" sz="2400" b="1" dirty="0"/>
              <a:t>Nelnet Payment plan</a:t>
            </a:r>
          </a:p>
          <a:p>
            <a:pPr marL="0" indent="0">
              <a:buNone/>
            </a:pPr>
            <a:r>
              <a:rPr lang="en-US" dirty="0"/>
              <a:t>MCC has a payment plan through Nelnet. Students should aware of the additional cost as well as the limited enrollment periods.</a:t>
            </a:r>
          </a:p>
          <a:p>
            <a:pPr>
              <a:buClr>
                <a:srgbClr val="FF0000"/>
              </a:buClr>
              <a:buFont typeface="Courier New" panose="02070309020205020404" pitchFamily="49" charset="0"/>
              <a:buChar char="o"/>
            </a:pPr>
            <a:r>
              <a:rPr lang="en-US" sz="2300" b="1" dirty="0"/>
              <a:t>Self Pay Students</a:t>
            </a:r>
          </a:p>
          <a:p>
            <a:pPr marL="0" indent="0">
              <a:buNone/>
            </a:pPr>
            <a:r>
              <a:rPr lang="en-US" dirty="0"/>
              <a:t>Payment can be made directly to our Business Office or through your Self Service account. </a:t>
            </a:r>
          </a:p>
          <a:p>
            <a:pPr marL="0" indent="0">
              <a:buNone/>
            </a:pPr>
            <a:endParaRPr lang="en-US" dirty="0"/>
          </a:p>
          <a:p>
            <a:pPr marL="0" indent="0">
              <a:buNone/>
            </a:pPr>
            <a:endParaRPr lang="en-US" dirty="0"/>
          </a:p>
          <a:p>
            <a:endParaRPr lang="en-US" dirty="0"/>
          </a:p>
        </p:txBody>
      </p:sp>
      <p:pic>
        <p:nvPicPr>
          <p:cNvPr id="12" name="Picture 11">
            <a:extLst>
              <a:ext uri="{FF2B5EF4-FFF2-40B4-BE49-F238E27FC236}">
                <a16:creationId xmlns:a16="http://schemas.microsoft.com/office/drawing/2014/main" id="{62630CA7-3BEB-4B34-820B-3ED3D6F00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04719"/>
            <a:ext cx="826388" cy="353281"/>
          </a:xfrm>
          <a:prstGeom prst="rect">
            <a:avLst/>
          </a:prstGeom>
        </p:spPr>
      </p:pic>
    </p:spTree>
    <p:extLst>
      <p:ext uri="{BB962C8B-B14F-4D97-AF65-F5344CB8AC3E}">
        <p14:creationId xmlns:p14="http://schemas.microsoft.com/office/powerpoint/2010/main" val="59288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6">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 name="Group 28">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0"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850405" y="1396180"/>
            <a:ext cx="6698127" cy="3842570"/>
          </a:xfrm>
        </p:spPr>
        <p:txBody>
          <a:bodyPr anchor="ctr">
            <a:normAutofit/>
          </a:bodyPr>
          <a:lstStyle/>
          <a:p>
            <a:pPr algn="l"/>
            <a:r>
              <a:rPr lang="en-US" sz="8000" dirty="0" smtClean="0"/>
              <a:t>Placement Testing</a:t>
            </a:r>
            <a:endParaRPr lang="en-US" sz="8000" dirty="0"/>
          </a:p>
        </p:txBody>
      </p:sp>
    </p:spTree>
    <p:extLst>
      <p:ext uri="{BB962C8B-B14F-4D97-AF65-F5344CB8AC3E}">
        <p14:creationId xmlns:p14="http://schemas.microsoft.com/office/powerpoint/2010/main" val="147035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accent6">
              <a:lumMod val="20000"/>
              <a:lumOff val="80000"/>
            </a:schemeClr>
          </a:bgClr>
        </a:patt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FE28D6-FB22-481A-81F8-A0E195ED66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D78A29A7-11BA-424B-8070-816C419BB5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05E9DD0D-2840-4983-A0F5-06F9FF873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0473BD5D-A730-4E05-8520-7039F0991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F749B11D-5BB8-4238-95EF-52A3B52176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1151B31C-BAF4-4F43-8E06-185EA7A125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6D7198BF-9EA0-4E1E-B84E-6420D44FA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484312" y="685800"/>
            <a:ext cx="5747778" cy="1752599"/>
          </a:xfrm>
        </p:spPr>
        <p:txBody>
          <a:bodyPr vert="horz" lIns="91440" tIns="45720" rIns="91440" bIns="45720" rtlCol="0" anchor="ctr">
            <a:normAutofit/>
          </a:bodyPr>
          <a:lstStyle/>
          <a:p>
            <a:r>
              <a:rPr lang="en-US" dirty="0"/>
              <a:t>Math &amp; English Placement</a:t>
            </a:r>
          </a:p>
        </p:txBody>
      </p:sp>
      <p:sp>
        <p:nvSpPr>
          <p:cNvPr id="3" name="Content Placeholder 2"/>
          <p:cNvSpPr>
            <a:spLocks noGrp="1"/>
          </p:cNvSpPr>
          <p:nvPr>
            <p:ph sz="half" idx="1"/>
          </p:nvPr>
        </p:nvSpPr>
        <p:spPr>
          <a:xfrm>
            <a:off x="1484311" y="2666999"/>
            <a:ext cx="5747778" cy="3124201"/>
          </a:xfrm>
        </p:spPr>
        <p:txBody>
          <a:bodyPr vert="horz" lIns="91440" tIns="45720" rIns="91440" bIns="45720" rtlCol="0" anchor="ctr">
            <a:normAutofit fontScale="92500"/>
          </a:bodyPr>
          <a:lstStyle/>
          <a:p>
            <a:pPr>
              <a:lnSpc>
                <a:spcPct val="90000"/>
              </a:lnSpc>
            </a:pPr>
            <a:r>
              <a:rPr lang="en-US" sz="1700"/>
              <a:t>Placement</a:t>
            </a:r>
          </a:p>
          <a:p>
            <a:pPr lvl="1">
              <a:lnSpc>
                <a:spcPct val="90000"/>
              </a:lnSpc>
            </a:pPr>
            <a:r>
              <a:rPr lang="en-US" sz="1700"/>
              <a:t>College Level English</a:t>
            </a:r>
          </a:p>
          <a:p>
            <a:pPr lvl="1">
              <a:lnSpc>
                <a:spcPct val="90000"/>
              </a:lnSpc>
            </a:pPr>
            <a:r>
              <a:rPr lang="en-US" sz="1700"/>
              <a:t>College Level Math</a:t>
            </a:r>
          </a:p>
          <a:p>
            <a:pPr lvl="1">
              <a:lnSpc>
                <a:spcPct val="90000"/>
              </a:lnSpc>
            </a:pPr>
            <a:r>
              <a:rPr lang="en-US" sz="1700"/>
              <a:t>RISE Placement (EdReady)</a:t>
            </a:r>
          </a:p>
          <a:p>
            <a:pPr lvl="2">
              <a:lnSpc>
                <a:spcPct val="90000"/>
              </a:lnSpc>
            </a:pPr>
            <a:r>
              <a:rPr lang="en-US" sz="1700"/>
              <a:t>Schedule a testing session with Counseling Office</a:t>
            </a:r>
          </a:p>
          <a:p>
            <a:pPr>
              <a:lnSpc>
                <a:spcPct val="90000"/>
              </a:lnSpc>
            </a:pPr>
            <a:r>
              <a:rPr lang="en-US" sz="1700"/>
              <a:t>Enroll in Developmental Math/English</a:t>
            </a:r>
          </a:p>
          <a:p>
            <a:pPr lvl="1">
              <a:lnSpc>
                <a:spcPct val="90000"/>
              </a:lnSpc>
            </a:pPr>
            <a:r>
              <a:rPr lang="en-US" sz="1700"/>
              <a:t>Foundational Department</a:t>
            </a:r>
          </a:p>
          <a:p>
            <a:pPr>
              <a:lnSpc>
                <a:spcPct val="90000"/>
              </a:lnSpc>
            </a:pPr>
            <a:r>
              <a:rPr lang="en-US" sz="1700"/>
              <a:t>To obtain an Official Copy of your Test Results</a:t>
            </a:r>
          </a:p>
          <a:p>
            <a:pPr lvl="1">
              <a:lnSpc>
                <a:spcPct val="90000"/>
              </a:lnSpc>
            </a:pPr>
            <a:r>
              <a:rPr lang="en-US" sz="1700"/>
              <a:t>See the Registrar’s office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67961" y="645285"/>
            <a:ext cx="2520043"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2050" name="Picture 2" descr="Image result for rise placement ed read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67961" y="3333828"/>
            <a:ext cx="2457372" cy="245737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5D333E7-DA76-4BD9-B076-F4F38334D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04719"/>
            <a:ext cx="826388" cy="353281"/>
          </a:xfrm>
          <a:prstGeom prst="rect">
            <a:avLst/>
          </a:prstGeom>
        </p:spPr>
      </p:pic>
    </p:spTree>
    <p:extLst>
      <p:ext uri="{BB962C8B-B14F-4D97-AF65-F5344CB8AC3E}">
        <p14:creationId xmlns:p14="http://schemas.microsoft.com/office/powerpoint/2010/main" val="7918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5C45C81-2B4E-45CF-AB46-F6753248BE9C}"/>
              </a:ext>
            </a:extLst>
          </p:cNvPr>
          <p:cNvSpPr>
            <a:spLocks noGrp="1"/>
          </p:cNvSpPr>
          <p:nvPr>
            <p:ph type="ctrTitle"/>
          </p:nvPr>
        </p:nvSpPr>
        <p:spPr>
          <a:xfrm>
            <a:off x="4432892" y="1991133"/>
            <a:ext cx="6337548" cy="3195229"/>
          </a:xfrm>
        </p:spPr>
        <p:txBody>
          <a:bodyPr anchor="ctr">
            <a:normAutofit/>
          </a:bodyPr>
          <a:lstStyle/>
          <a:p>
            <a:pPr algn="ctr"/>
            <a:r>
              <a:rPr lang="en-US" sz="8900" dirty="0"/>
              <a:t>Registration</a:t>
            </a:r>
            <a:r>
              <a:rPr lang="en-US" dirty="0"/>
              <a:t/>
            </a:r>
            <a:br>
              <a:rPr lang="en-US" dirty="0"/>
            </a:br>
            <a:endParaRPr lang="en-US" dirty="0"/>
          </a:p>
        </p:txBody>
      </p:sp>
      <p:sp>
        <p:nvSpPr>
          <p:cNvPr id="19" name="Subtitle 2">
            <a:extLst>
              <a:ext uri="{FF2B5EF4-FFF2-40B4-BE49-F238E27FC236}">
                <a16:creationId xmlns:a16="http://schemas.microsoft.com/office/drawing/2014/main" id="{36855D6C-C972-48FD-8D0A-6122C2DBBFEE}"/>
              </a:ext>
            </a:extLst>
          </p:cNvPr>
          <p:cNvSpPr>
            <a:spLocks noGrp="1"/>
          </p:cNvSpPr>
          <p:nvPr>
            <p:ph type="subTitle" idx="1"/>
          </p:nvPr>
        </p:nvSpPr>
        <p:spPr>
          <a:xfrm>
            <a:off x="643467" y="1396180"/>
            <a:ext cx="2531516" cy="3842569"/>
          </a:xfrm>
        </p:spPr>
        <p:txBody>
          <a:bodyPr anchor="ctr">
            <a:normAutofit/>
          </a:bodyPr>
          <a:lstStyle/>
          <a:p>
            <a:pPr algn="ctr"/>
            <a:r>
              <a:rPr lang="en-US" sz="3200" dirty="0">
                <a:solidFill>
                  <a:srgbClr val="FFFFFF"/>
                </a:solidFill>
              </a:rPr>
              <a:t>Advising</a:t>
            </a:r>
          </a:p>
          <a:p>
            <a:pPr algn="ctr"/>
            <a:r>
              <a:rPr lang="en-US" sz="3200" dirty="0">
                <a:solidFill>
                  <a:srgbClr val="FFFFFF"/>
                </a:solidFill>
              </a:rPr>
              <a:t>Registration</a:t>
            </a:r>
          </a:p>
          <a:p>
            <a:pPr algn="ctr"/>
            <a:r>
              <a:rPr lang="en-US" sz="3200" dirty="0">
                <a:solidFill>
                  <a:srgbClr val="FFFFFF"/>
                </a:solidFill>
              </a:rPr>
              <a:t>Payment</a:t>
            </a:r>
          </a:p>
          <a:p>
            <a:pPr algn="ctr"/>
            <a:r>
              <a:rPr lang="en-US" sz="3200" dirty="0">
                <a:solidFill>
                  <a:srgbClr val="FFFFFF"/>
                </a:solidFill>
              </a:rPr>
              <a:t>Student ID</a:t>
            </a:r>
          </a:p>
        </p:txBody>
      </p:sp>
    </p:spTree>
    <p:extLst>
      <p:ext uri="{BB962C8B-B14F-4D97-AF65-F5344CB8AC3E}">
        <p14:creationId xmlns:p14="http://schemas.microsoft.com/office/powerpoint/2010/main" val="148149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wipe(down)">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wipe(down)">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wipe(down)">
                                      <p:cBhvr>
                                        <p:cTn id="2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trellis">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35490D8A-CDAD-4A43-AE28-87C6BA21B2D8}"/>
              </a:ext>
            </a:extLst>
          </p:cNvPr>
          <p:cNvSpPr txBox="1">
            <a:spLocks/>
          </p:cNvSpPr>
          <p:nvPr/>
        </p:nvSpPr>
        <p:spPr>
          <a:xfrm>
            <a:off x="5773783" y="170457"/>
            <a:ext cx="6137670" cy="5812332"/>
          </a:xfrm>
          <a:prstGeom prst="rect">
            <a:avLst/>
          </a:prstGeom>
          <a:solidFill>
            <a:schemeClr val="accent2">
              <a:lumMod val="20000"/>
              <a:lumOff val="80000"/>
            </a:schemeClr>
          </a:solidFill>
          <a:effectLst>
            <a:softEdge rad="635000"/>
          </a:effectLst>
        </p:spPr>
        <p:txBody>
          <a:bodyPr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endParaRPr lang="en-US" dirty="0"/>
          </a:p>
          <a:p>
            <a:pPr marL="0" indent="0">
              <a:buNone/>
            </a:pPr>
            <a:r>
              <a:rPr lang="en-US" sz="2000" dirty="0"/>
              <a:t>Students are assigned an advisor based on their program of study. When the registration period opens, students are encouraged to contact their advisor to schedule an advising appointment to discuss academic plan and course offerings.</a:t>
            </a:r>
          </a:p>
          <a:p>
            <a:pPr marL="0" indent="0">
              <a:buNone/>
            </a:pPr>
            <a:endParaRPr lang="en-US" sz="2000" dirty="0"/>
          </a:p>
          <a:p>
            <a:pPr marL="0" indent="0">
              <a:buNone/>
            </a:pPr>
            <a:endParaRPr lang="en-US" sz="2000" dirty="0"/>
          </a:p>
          <a:p>
            <a:pPr marL="0" indent="0">
              <a:buNone/>
            </a:pPr>
            <a:r>
              <a:rPr lang="en-US" sz="2000" dirty="0"/>
              <a:t>Students may register after meeting with their advisors.</a:t>
            </a:r>
          </a:p>
          <a:p>
            <a:pPr marL="0" indent="0">
              <a:buNone/>
            </a:pPr>
            <a:r>
              <a:rPr lang="en-US" sz="2000" dirty="0"/>
              <a:t>First time MCC students should register with their advisor or enrollment staff in Student Services for their first term of enrollment.</a:t>
            </a:r>
          </a:p>
          <a:p>
            <a:pPr marL="0" indent="0">
              <a:buNone/>
            </a:pPr>
            <a:r>
              <a:rPr lang="en-US" sz="2000" dirty="0"/>
              <a:t>Going forward, after meeting with your advisor, students can register themselves through Self Service.</a:t>
            </a:r>
          </a:p>
          <a:p>
            <a:pPr marL="0" indent="0" algn="ctr">
              <a:buNone/>
            </a:pPr>
            <a:endParaRPr lang="en-US" sz="2000" dirty="0">
              <a:solidFill>
                <a:srgbClr val="FF0000"/>
              </a:solidFill>
            </a:endParaRPr>
          </a:p>
        </p:txBody>
      </p:sp>
      <p:sp>
        <p:nvSpPr>
          <p:cNvPr id="4" name="Arrow: Down 3">
            <a:extLst>
              <a:ext uri="{FF2B5EF4-FFF2-40B4-BE49-F238E27FC236}">
                <a16:creationId xmlns:a16="http://schemas.microsoft.com/office/drawing/2014/main" id="{A480D799-A0BF-4755-9151-B579C1BD0609}"/>
              </a:ext>
            </a:extLst>
          </p:cNvPr>
          <p:cNvSpPr/>
          <p:nvPr/>
        </p:nvSpPr>
        <p:spPr>
          <a:xfrm>
            <a:off x="7782786" y="21749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a:extLst>
              <a:ext uri="{FF2B5EF4-FFF2-40B4-BE49-F238E27FC236}">
                <a16:creationId xmlns:a16="http://schemas.microsoft.com/office/drawing/2014/main" id="{2B54CF0F-B21A-4C3A-99BB-A5498BF099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546" y="170457"/>
            <a:ext cx="4748717" cy="31658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82" name="Picture 10" descr="Image result for advising and registration">
            <a:extLst>
              <a:ext uri="{FF2B5EF4-FFF2-40B4-BE49-F238E27FC236}">
                <a16:creationId xmlns:a16="http://schemas.microsoft.com/office/drawing/2014/main" id="{08CCBB4F-0C9C-4D94-B340-DDA2FBD8D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 t="-26581" r="-334" b="26581"/>
          <a:stretch/>
        </p:blipFill>
        <p:spPr bwMode="auto">
          <a:xfrm>
            <a:off x="1076760" y="2644590"/>
            <a:ext cx="4641342"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F36C0B9-FD6E-4DB1-8D5D-A2ABE9DF7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04719"/>
            <a:ext cx="826388" cy="353281"/>
          </a:xfrm>
          <a:prstGeom prst="rect">
            <a:avLst/>
          </a:prstGeom>
        </p:spPr>
      </p:pic>
    </p:spTree>
    <p:extLst>
      <p:ext uri="{BB962C8B-B14F-4D97-AF65-F5344CB8AC3E}">
        <p14:creationId xmlns:p14="http://schemas.microsoft.com/office/powerpoint/2010/main" val="136672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8003-A2DE-46A9-869D-ABDFB465D9A8}"/>
              </a:ext>
            </a:extLst>
          </p:cNvPr>
          <p:cNvSpPr>
            <a:spLocks noGrp="1"/>
          </p:cNvSpPr>
          <p:nvPr>
            <p:ph type="title"/>
          </p:nvPr>
        </p:nvSpPr>
        <p:spPr>
          <a:xfrm>
            <a:off x="1484312" y="685800"/>
            <a:ext cx="2121037" cy="5105400"/>
          </a:xfrm>
        </p:spPr>
        <p:txBody>
          <a:bodyPr/>
          <a:lstStyle/>
          <a:p>
            <a:r>
              <a:rPr lang="en-US" dirty="0"/>
              <a:t>Tuition payment due</a:t>
            </a:r>
          </a:p>
        </p:txBody>
      </p:sp>
      <p:sp>
        <p:nvSpPr>
          <p:cNvPr id="3" name="Content Placeholder 2">
            <a:extLst>
              <a:ext uri="{FF2B5EF4-FFF2-40B4-BE49-F238E27FC236}">
                <a16:creationId xmlns:a16="http://schemas.microsoft.com/office/drawing/2014/main" id="{49CC5D4F-8344-489C-8691-43D6C33A8D3F}"/>
              </a:ext>
            </a:extLst>
          </p:cNvPr>
          <p:cNvSpPr>
            <a:spLocks noGrp="1"/>
          </p:cNvSpPr>
          <p:nvPr>
            <p:ph sz="half" idx="1"/>
          </p:nvPr>
        </p:nvSpPr>
        <p:spPr>
          <a:xfrm>
            <a:off x="3806613" y="1580087"/>
            <a:ext cx="7656510" cy="3124201"/>
          </a:xfrm>
        </p:spPr>
        <p:txBody>
          <a:bodyPr>
            <a:normAutofit/>
          </a:bodyPr>
          <a:lstStyle/>
          <a:p>
            <a:pPr marL="0" indent="0" algn="ctr">
              <a:buNone/>
            </a:pPr>
            <a:r>
              <a:rPr lang="en-US" sz="2000" b="1" dirty="0"/>
              <a:t>FAFSA or MCC Scholarship Recipients</a:t>
            </a:r>
          </a:p>
          <a:p>
            <a:pPr marL="0" indent="0">
              <a:buNone/>
            </a:pPr>
            <a:r>
              <a:rPr lang="en-US" dirty="0"/>
              <a:t>If you have received  your award letter through your Self Service account, then you will follow the procedures set forth through the Financial Aid office.</a:t>
            </a:r>
          </a:p>
          <a:p>
            <a:pPr marL="0" indent="0">
              <a:buNone/>
            </a:pPr>
            <a:endParaRPr lang="en-US" dirty="0"/>
          </a:p>
          <a:p>
            <a:pPr marL="0" indent="0">
              <a:buNone/>
            </a:pPr>
            <a:r>
              <a:rPr lang="en-US" dirty="0"/>
              <a:t>If you have </a:t>
            </a:r>
            <a:r>
              <a:rPr lang="en-US" b="1" u="sng" dirty="0"/>
              <a:t>NOT</a:t>
            </a:r>
            <a:r>
              <a:rPr lang="en-US" dirty="0"/>
              <a:t> received your award letter, you need to make sure all required documents have been submitted to the Financial Aid Office. Tuition charges will the student’s responsibility until the award letter is received.</a:t>
            </a:r>
          </a:p>
        </p:txBody>
      </p:sp>
      <p:sp>
        <p:nvSpPr>
          <p:cNvPr id="4" name="Content Placeholder 3">
            <a:extLst>
              <a:ext uri="{FF2B5EF4-FFF2-40B4-BE49-F238E27FC236}">
                <a16:creationId xmlns:a16="http://schemas.microsoft.com/office/drawing/2014/main" id="{C46BE169-8148-4A33-8666-3CC2264BD8B1}"/>
              </a:ext>
            </a:extLst>
          </p:cNvPr>
          <p:cNvSpPr>
            <a:spLocks noGrp="1"/>
          </p:cNvSpPr>
          <p:nvPr>
            <p:ph sz="half" idx="2"/>
          </p:nvPr>
        </p:nvSpPr>
        <p:spPr>
          <a:xfrm>
            <a:off x="2796988" y="876300"/>
            <a:ext cx="8867399" cy="800099"/>
          </a:xfrm>
          <a:solidFill>
            <a:srgbClr val="FFFF00"/>
          </a:solidFill>
        </p:spPr>
        <p:txBody>
          <a:bodyPr>
            <a:normAutofit/>
          </a:bodyPr>
          <a:lstStyle/>
          <a:p>
            <a:pPr marL="0" indent="0">
              <a:buNone/>
            </a:pPr>
            <a:r>
              <a:rPr lang="en-US" dirty="0">
                <a:solidFill>
                  <a:srgbClr val="FF0000"/>
                </a:solidFill>
              </a:rPr>
              <a:t>Payment deadlines will be set each semester. It is the student’s responsibility to make sure tuition charges are paid to avoid being removed courses.</a:t>
            </a:r>
          </a:p>
        </p:txBody>
      </p:sp>
      <p:sp>
        <p:nvSpPr>
          <p:cNvPr id="6" name="Content Placeholder 2">
            <a:extLst>
              <a:ext uri="{FF2B5EF4-FFF2-40B4-BE49-F238E27FC236}">
                <a16:creationId xmlns:a16="http://schemas.microsoft.com/office/drawing/2014/main" id="{553F4724-A75E-4398-991C-F2CA6C67D547}"/>
              </a:ext>
            </a:extLst>
          </p:cNvPr>
          <p:cNvSpPr txBox="1">
            <a:spLocks/>
          </p:cNvSpPr>
          <p:nvPr/>
        </p:nvSpPr>
        <p:spPr>
          <a:xfrm>
            <a:off x="5603358" y="4704287"/>
            <a:ext cx="5859765" cy="148386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buFont typeface="Arial"/>
              <a:buNone/>
            </a:pPr>
            <a:r>
              <a:rPr lang="en-US" dirty="0"/>
              <a:t>Recipients of 0utside scholarships or sponsorships must provide requirement documents by the payment deadline.</a:t>
            </a:r>
          </a:p>
        </p:txBody>
      </p:sp>
      <p:pic>
        <p:nvPicPr>
          <p:cNvPr id="7" name="Picture 6">
            <a:extLst>
              <a:ext uri="{FF2B5EF4-FFF2-40B4-BE49-F238E27FC236}">
                <a16:creationId xmlns:a16="http://schemas.microsoft.com/office/drawing/2014/main" id="{0ED5E486-06C5-48FF-A58F-BC9F7DF71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04719"/>
            <a:ext cx="826388" cy="353281"/>
          </a:xfrm>
          <a:prstGeom prst="rect">
            <a:avLst/>
          </a:prstGeom>
        </p:spPr>
      </p:pic>
      <p:sp>
        <p:nvSpPr>
          <p:cNvPr id="5" name="Oval 4">
            <a:extLst>
              <a:ext uri="{FF2B5EF4-FFF2-40B4-BE49-F238E27FC236}">
                <a16:creationId xmlns:a16="http://schemas.microsoft.com/office/drawing/2014/main" id="{9CCC977C-2D29-4813-9D2F-F8D6298E67DA}"/>
              </a:ext>
            </a:extLst>
          </p:cNvPr>
          <p:cNvSpPr/>
          <p:nvPr/>
        </p:nvSpPr>
        <p:spPr>
          <a:xfrm>
            <a:off x="1151674" y="3995436"/>
            <a:ext cx="3942841" cy="2509283"/>
          </a:xfrm>
          <a:prstGeom prst="ellipse">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Tuition rate per credit hour</a:t>
            </a:r>
          </a:p>
          <a:p>
            <a:pPr algn="ctr"/>
            <a:r>
              <a:rPr lang="en-US" dirty="0"/>
              <a:t>In-state =  $76 </a:t>
            </a:r>
          </a:p>
          <a:p>
            <a:pPr algn="ctr"/>
            <a:r>
              <a:rPr lang="en-US" dirty="0"/>
              <a:t>Out-of-state = $238</a:t>
            </a:r>
          </a:p>
        </p:txBody>
      </p:sp>
    </p:spTree>
    <p:extLst>
      <p:ext uri="{BB962C8B-B14F-4D97-AF65-F5344CB8AC3E}">
        <p14:creationId xmlns:p14="http://schemas.microsoft.com/office/powerpoint/2010/main" val="411829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432892" y="1396180"/>
            <a:ext cx="7496837" cy="3842570"/>
          </a:xfrm>
        </p:spPr>
        <p:txBody>
          <a:bodyPr anchor="ctr">
            <a:normAutofit/>
          </a:bodyPr>
          <a:lstStyle/>
          <a:p>
            <a:pPr algn="l"/>
            <a:r>
              <a:rPr lang="en-US" sz="8000" dirty="0"/>
              <a:t>Student Support</a:t>
            </a:r>
          </a:p>
        </p:txBody>
      </p:sp>
      <p:sp>
        <p:nvSpPr>
          <p:cNvPr id="3" name="Subtitle 2">
            <a:extLst>
              <a:ext uri="{FF2B5EF4-FFF2-40B4-BE49-F238E27FC236}">
                <a16:creationId xmlns:a16="http://schemas.microsoft.com/office/drawing/2014/main" id="{677294FD-5C22-44AF-BA07-31CA475DFF2A}"/>
              </a:ext>
            </a:extLst>
          </p:cNvPr>
          <p:cNvSpPr>
            <a:spLocks noGrp="1"/>
          </p:cNvSpPr>
          <p:nvPr>
            <p:ph type="subTitle" idx="1"/>
          </p:nvPr>
        </p:nvSpPr>
        <p:spPr>
          <a:xfrm>
            <a:off x="643467" y="1396180"/>
            <a:ext cx="2531516" cy="3842569"/>
          </a:xfrm>
        </p:spPr>
        <p:txBody>
          <a:bodyPr anchor="ctr">
            <a:normAutofit/>
          </a:bodyPr>
          <a:lstStyle/>
          <a:p>
            <a:pPr algn="ctr"/>
            <a:r>
              <a:rPr lang="en-US" sz="4000" dirty="0">
                <a:solidFill>
                  <a:srgbClr val="FFFFFF"/>
                </a:solidFill>
              </a:rPr>
              <a:t>Counseling </a:t>
            </a:r>
          </a:p>
          <a:p>
            <a:pPr algn="ctr"/>
            <a:endParaRPr lang="en-US" sz="4000" dirty="0">
              <a:solidFill>
                <a:srgbClr val="FFFFFF"/>
              </a:solidFill>
            </a:endParaRPr>
          </a:p>
          <a:p>
            <a:pPr algn="ctr"/>
            <a:r>
              <a:rPr lang="en-US" sz="4000" dirty="0">
                <a:solidFill>
                  <a:srgbClr val="FFFFFF"/>
                </a:solidFill>
              </a:rPr>
              <a:t>Tutoring Services</a:t>
            </a:r>
          </a:p>
          <a:p>
            <a:endParaRPr lang="en-US" dirty="0">
              <a:solidFill>
                <a:srgbClr val="FFFFFF"/>
              </a:solidFill>
            </a:endParaRPr>
          </a:p>
        </p:txBody>
      </p:sp>
    </p:spTree>
    <p:extLst>
      <p:ext uri="{BB962C8B-B14F-4D97-AF65-F5344CB8AC3E}">
        <p14:creationId xmlns:p14="http://schemas.microsoft.com/office/powerpoint/2010/main" val="91920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5116" y="136766"/>
            <a:ext cx="5203682" cy="1233662"/>
          </a:xfrm>
        </p:spPr>
        <p:txBody>
          <a:bodyPr/>
          <a:lstStyle/>
          <a:p>
            <a:r>
              <a:rPr lang="en-US" dirty="0"/>
              <a:t>Student Support</a:t>
            </a:r>
          </a:p>
        </p:txBody>
      </p:sp>
      <p:sp>
        <p:nvSpPr>
          <p:cNvPr id="3" name="Content Placeholder 2"/>
          <p:cNvSpPr>
            <a:spLocks noGrp="1"/>
          </p:cNvSpPr>
          <p:nvPr>
            <p:ph sz="half" idx="1"/>
          </p:nvPr>
        </p:nvSpPr>
        <p:spPr>
          <a:xfrm>
            <a:off x="1322085" y="2838893"/>
            <a:ext cx="2958092" cy="3003105"/>
          </a:xfrm>
          <a:solidFill>
            <a:schemeClr val="accent5">
              <a:lumMod val="60000"/>
              <a:lumOff val="40000"/>
            </a:schemeClr>
          </a:solidFill>
          <a:ln>
            <a:noFill/>
          </a:ln>
        </p:spPr>
        <p:txBody>
          <a:bodyPr anchor="t">
            <a:normAutofit fontScale="47500" lnSpcReduction="20000"/>
          </a:bodyPr>
          <a:lstStyle/>
          <a:p>
            <a:r>
              <a:rPr lang="en-US" sz="3800" b="1" dirty="0">
                <a:solidFill>
                  <a:schemeClr val="tx2"/>
                </a:solidFill>
              </a:rPr>
              <a:t>Study Skills Seminars</a:t>
            </a:r>
          </a:p>
          <a:p>
            <a:pPr lvl="1"/>
            <a:r>
              <a:rPr lang="en-US" sz="2900" b="1" dirty="0">
                <a:solidFill>
                  <a:schemeClr val="tx2"/>
                </a:solidFill>
              </a:rPr>
              <a:t>ACA courses</a:t>
            </a:r>
          </a:p>
          <a:p>
            <a:pPr lvl="2"/>
            <a:r>
              <a:rPr lang="en-US" sz="2900" dirty="0">
                <a:solidFill>
                  <a:schemeClr val="tx2"/>
                </a:solidFill>
              </a:rPr>
              <a:t>Time management</a:t>
            </a:r>
          </a:p>
          <a:p>
            <a:pPr lvl="2"/>
            <a:r>
              <a:rPr lang="en-US" sz="2900" dirty="0">
                <a:solidFill>
                  <a:schemeClr val="tx2"/>
                </a:solidFill>
              </a:rPr>
              <a:t>Study for exams</a:t>
            </a:r>
          </a:p>
          <a:p>
            <a:pPr lvl="2"/>
            <a:r>
              <a:rPr lang="en-US" sz="2900" dirty="0">
                <a:solidFill>
                  <a:schemeClr val="tx2"/>
                </a:solidFill>
              </a:rPr>
              <a:t>Career exploration</a:t>
            </a:r>
          </a:p>
          <a:p>
            <a:pPr lvl="2"/>
            <a:r>
              <a:rPr lang="en-US" sz="2900" dirty="0">
                <a:solidFill>
                  <a:schemeClr val="tx2"/>
                </a:solidFill>
              </a:rPr>
              <a:t>College research</a:t>
            </a:r>
          </a:p>
          <a:p>
            <a:pPr lvl="1"/>
            <a:r>
              <a:rPr lang="en-US" sz="2900" b="1" dirty="0">
                <a:solidFill>
                  <a:schemeClr val="tx2"/>
                </a:solidFill>
              </a:rPr>
              <a:t>ENG-114 courses</a:t>
            </a:r>
          </a:p>
          <a:p>
            <a:pPr lvl="2"/>
            <a:r>
              <a:rPr lang="en-US" sz="2900" dirty="0">
                <a:solidFill>
                  <a:schemeClr val="tx2"/>
                </a:solidFill>
              </a:rPr>
              <a:t>Resume building</a:t>
            </a:r>
          </a:p>
          <a:p>
            <a:pPr lvl="2"/>
            <a:r>
              <a:rPr lang="en-US" sz="2900" dirty="0">
                <a:solidFill>
                  <a:schemeClr val="tx2"/>
                </a:solidFill>
              </a:rPr>
              <a:t>Mock interviews</a:t>
            </a:r>
          </a:p>
          <a:p>
            <a:pPr marL="914400" lvl="2" indent="0">
              <a:buNone/>
            </a:pPr>
            <a:endParaRPr lang="en-US" dirty="0"/>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255111">
            <a:off x="5072455" y="1493786"/>
            <a:ext cx="3791258" cy="2420572"/>
          </a:xfrm>
          <a:effectLst>
            <a:softEdge rad="317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966684">
            <a:off x="8816060" y="695589"/>
            <a:ext cx="3198987" cy="2399241"/>
          </a:xfrm>
          <a:prstGeom prst="rect">
            <a:avLst/>
          </a:prstGeom>
          <a:effectLst>
            <a:softEdge rad="1270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00202">
            <a:off x="1514296" y="273148"/>
            <a:ext cx="3525857" cy="2194560"/>
          </a:xfrm>
          <a:prstGeom prst="rect">
            <a:avLst/>
          </a:prstGeom>
          <a:effectLst>
            <a:softEdge rad="63500"/>
          </a:effectLst>
        </p:spPr>
      </p:pic>
      <p:pic>
        <p:nvPicPr>
          <p:cNvPr id="8" name="Picture 7">
            <a:extLst>
              <a:ext uri="{FF2B5EF4-FFF2-40B4-BE49-F238E27FC236}">
                <a16:creationId xmlns:a16="http://schemas.microsoft.com/office/drawing/2014/main" id="{F38898F8-2539-4844-8F64-D3AAEE54C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504719"/>
            <a:ext cx="826388" cy="353281"/>
          </a:xfrm>
          <a:prstGeom prst="rect">
            <a:avLst/>
          </a:prstGeom>
        </p:spPr>
      </p:pic>
      <p:sp>
        <p:nvSpPr>
          <p:cNvPr id="5" name="Rectangle 4">
            <a:extLst>
              <a:ext uri="{FF2B5EF4-FFF2-40B4-BE49-F238E27FC236}">
                <a16:creationId xmlns:a16="http://schemas.microsoft.com/office/drawing/2014/main" id="{2DD7FC5D-AE27-4E5B-A49E-11C40FFA6B0C}"/>
              </a:ext>
            </a:extLst>
          </p:cNvPr>
          <p:cNvSpPr/>
          <p:nvPr/>
        </p:nvSpPr>
        <p:spPr>
          <a:xfrm>
            <a:off x="4626193" y="4153927"/>
            <a:ext cx="3628765" cy="1486052"/>
          </a:xfrm>
          <a:prstGeom prst="rect">
            <a:avLst/>
          </a:prstGeom>
          <a:solidFill>
            <a:schemeClr val="accent5">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lvl="1"/>
            <a:r>
              <a:rPr lang="en-US" sz="2400" b="1" dirty="0">
                <a:solidFill>
                  <a:schemeClr val="tx2"/>
                </a:solidFill>
              </a:rPr>
              <a:t>Counseling Services</a:t>
            </a:r>
          </a:p>
          <a:p>
            <a:pPr marL="742950" lvl="1" indent="-285750">
              <a:buFont typeface="Wingdings" panose="05000000000000000000" pitchFamily="2" charset="2"/>
              <a:buChar char="§"/>
            </a:pPr>
            <a:r>
              <a:rPr lang="en-US" sz="1600" dirty="0">
                <a:solidFill>
                  <a:schemeClr val="tx2"/>
                </a:solidFill>
              </a:rPr>
              <a:t>Academic, Career, Personal</a:t>
            </a:r>
          </a:p>
          <a:p>
            <a:pPr marL="742950" lvl="1" indent="-285750">
              <a:buFont typeface="Wingdings" panose="05000000000000000000" pitchFamily="2" charset="2"/>
              <a:buChar char="§"/>
            </a:pPr>
            <a:r>
              <a:rPr lang="en-US" sz="1600" dirty="0">
                <a:solidFill>
                  <a:schemeClr val="tx2"/>
                </a:solidFill>
              </a:rPr>
              <a:t>Links to campus resources or to community resources</a:t>
            </a:r>
          </a:p>
          <a:p>
            <a:pPr marL="742950" lvl="1" indent="-285750">
              <a:buFont typeface="Wingdings" panose="05000000000000000000" pitchFamily="2" charset="2"/>
              <a:buChar char="§"/>
            </a:pPr>
            <a:r>
              <a:rPr lang="en-US" sz="1600" dirty="0">
                <a:solidFill>
                  <a:schemeClr val="tx2"/>
                </a:solidFill>
              </a:rPr>
              <a:t>At-risk case management</a:t>
            </a:r>
          </a:p>
        </p:txBody>
      </p:sp>
      <p:sp>
        <p:nvSpPr>
          <p:cNvPr id="11" name="Rectangle 10">
            <a:extLst>
              <a:ext uri="{FF2B5EF4-FFF2-40B4-BE49-F238E27FC236}">
                <a16:creationId xmlns:a16="http://schemas.microsoft.com/office/drawing/2014/main" id="{805B2B71-A872-42B7-B679-B9FEB56D0D0C}"/>
              </a:ext>
            </a:extLst>
          </p:cNvPr>
          <p:cNvSpPr/>
          <p:nvPr/>
        </p:nvSpPr>
        <p:spPr>
          <a:xfrm rot="10800000" flipV="1">
            <a:off x="8719092" y="4742747"/>
            <a:ext cx="2891660" cy="1486052"/>
          </a:xfrm>
          <a:prstGeom prst="rect">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r>
              <a:rPr lang="en-US" sz="2400" b="1" dirty="0">
                <a:solidFill>
                  <a:schemeClr val="tx2"/>
                </a:solidFill>
              </a:rPr>
              <a:t>Tutoring Services</a:t>
            </a:r>
          </a:p>
          <a:p>
            <a:pPr marL="171450" indent="-171450">
              <a:buFont typeface="Wingdings" panose="05000000000000000000" pitchFamily="2" charset="2"/>
              <a:buChar char="§"/>
            </a:pPr>
            <a:r>
              <a:rPr lang="en-US" sz="1600" dirty="0">
                <a:solidFill>
                  <a:schemeClr val="tx2"/>
                </a:solidFill>
              </a:rPr>
              <a:t>ACE - Online tutoring access</a:t>
            </a:r>
          </a:p>
          <a:p>
            <a:pPr marL="171450" indent="-171450">
              <a:buFont typeface="Wingdings" panose="05000000000000000000" pitchFamily="2" charset="2"/>
              <a:buChar char="§"/>
            </a:pPr>
            <a:r>
              <a:rPr lang="en-US" sz="1600" dirty="0">
                <a:solidFill>
                  <a:schemeClr val="tx2"/>
                </a:solidFill>
              </a:rPr>
              <a:t>Face-to-face tutoring</a:t>
            </a:r>
          </a:p>
        </p:txBody>
      </p:sp>
      <p:sp>
        <p:nvSpPr>
          <p:cNvPr id="13" name="Rectangle 12">
            <a:extLst>
              <a:ext uri="{FF2B5EF4-FFF2-40B4-BE49-F238E27FC236}">
                <a16:creationId xmlns:a16="http://schemas.microsoft.com/office/drawing/2014/main" id="{11EAFE1A-FF96-4D7F-A679-D3DBDF08AA33}"/>
              </a:ext>
            </a:extLst>
          </p:cNvPr>
          <p:cNvSpPr/>
          <p:nvPr/>
        </p:nvSpPr>
        <p:spPr>
          <a:xfrm>
            <a:off x="8962722" y="3440155"/>
            <a:ext cx="1978180" cy="1027240"/>
          </a:xfrm>
          <a:prstGeom prst="rect">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r>
              <a:rPr lang="en-US" sz="2400" b="1" dirty="0">
                <a:solidFill>
                  <a:schemeClr val="tx2"/>
                </a:solidFill>
              </a:rPr>
              <a:t>ADA Services</a:t>
            </a:r>
          </a:p>
          <a:p>
            <a:pPr marL="171450" indent="-171450">
              <a:buFont typeface="Wingdings" panose="05000000000000000000" pitchFamily="2" charset="2"/>
              <a:buChar char="§"/>
            </a:pPr>
            <a:r>
              <a:rPr lang="en-US" sz="1600" dirty="0">
                <a:solidFill>
                  <a:schemeClr val="tx2"/>
                </a:solidFill>
              </a:rPr>
              <a:t>Section 504</a:t>
            </a:r>
          </a:p>
          <a:p>
            <a:pPr marL="171450" indent="-171450">
              <a:buFont typeface="Wingdings" panose="05000000000000000000" pitchFamily="2" charset="2"/>
              <a:buChar char="§"/>
            </a:pPr>
            <a:r>
              <a:rPr lang="en-US" sz="1600" dirty="0">
                <a:solidFill>
                  <a:schemeClr val="tx2"/>
                </a:solidFill>
              </a:rPr>
              <a:t>Disability Service</a:t>
            </a:r>
            <a:r>
              <a:rPr lang="en-US" sz="1200" dirty="0">
                <a:solidFill>
                  <a:schemeClr val="tx2"/>
                </a:solidFill>
              </a:rPr>
              <a:t>s</a:t>
            </a:r>
          </a:p>
        </p:txBody>
      </p:sp>
    </p:spTree>
    <p:extLst>
      <p:ext uri="{BB962C8B-B14F-4D97-AF65-F5344CB8AC3E}">
        <p14:creationId xmlns:p14="http://schemas.microsoft.com/office/powerpoint/2010/main" val="162630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100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850405" y="1396180"/>
            <a:ext cx="6698127" cy="3842570"/>
          </a:xfrm>
        </p:spPr>
        <p:txBody>
          <a:bodyPr anchor="ctr">
            <a:normAutofit/>
          </a:bodyPr>
          <a:lstStyle/>
          <a:p>
            <a:pPr algn="l"/>
            <a:r>
              <a:rPr lang="en-US"/>
              <a:t>Student Resources</a:t>
            </a:r>
          </a:p>
        </p:txBody>
      </p:sp>
      <p:sp>
        <p:nvSpPr>
          <p:cNvPr id="3" name="Subtitle 2">
            <a:extLst>
              <a:ext uri="{FF2B5EF4-FFF2-40B4-BE49-F238E27FC236}">
                <a16:creationId xmlns:a16="http://schemas.microsoft.com/office/drawing/2014/main" id="{061B9C3A-DEC2-4C54-9B21-0846FBAC13E3}"/>
              </a:ext>
            </a:extLst>
          </p:cNvPr>
          <p:cNvSpPr>
            <a:spLocks noGrp="1"/>
          </p:cNvSpPr>
          <p:nvPr>
            <p:ph type="subTitle" idx="1"/>
          </p:nvPr>
        </p:nvSpPr>
        <p:spPr>
          <a:xfrm>
            <a:off x="643467" y="1396180"/>
            <a:ext cx="858762" cy="3842569"/>
          </a:xfrm>
        </p:spPr>
        <p:txBody>
          <a:bodyPr anchor="ctr">
            <a:normAutofit/>
          </a:bodyPr>
          <a:lstStyle/>
          <a:p>
            <a:r>
              <a:rPr lang="en-US" dirty="0">
                <a:solidFill>
                  <a:srgbClr val="FFFFFF"/>
                </a:solidFill>
              </a:rPr>
              <a:t> </a:t>
            </a:r>
          </a:p>
        </p:txBody>
      </p:sp>
    </p:spTree>
    <p:extLst>
      <p:ext uri="{BB962C8B-B14F-4D97-AF65-F5344CB8AC3E}">
        <p14:creationId xmlns:p14="http://schemas.microsoft.com/office/powerpoint/2010/main" val="128689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125" y="30126"/>
            <a:ext cx="10018713" cy="1036674"/>
          </a:xfrm>
        </p:spPr>
        <p:txBody>
          <a:bodyPr>
            <a:normAutofit/>
          </a:bodyPr>
          <a:lstStyle/>
          <a:p>
            <a:r>
              <a:rPr lang="en-US" sz="4800" dirty="0"/>
              <a:t>Student Resources</a:t>
            </a:r>
          </a:p>
        </p:txBody>
      </p:sp>
      <p:sp>
        <p:nvSpPr>
          <p:cNvPr id="3" name="Content Placeholder 2"/>
          <p:cNvSpPr>
            <a:spLocks noGrp="1"/>
          </p:cNvSpPr>
          <p:nvPr>
            <p:ph sz="half" idx="1"/>
          </p:nvPr>
        </p:nvSpPr>
        <p:spPr>
          <a:xfrm>
            <a:off x="1984466" y="1266508"/>
            <a:ext cx="4895055" cy="5591492"/>
          </a:xfrm>
        </p:spPr>
        <p:txBody>
          <a:bodyPr>
            <a:normAutofit fontScale="77500" lnSpcReduction="20000"/>
          </a:bodyPr>
          <a:lstStyle/>
          <a:p>
            <a:pPr marL="0" indent="0">
              <a:buNone/>
            </a:pPr>
            <a:endParaRPr lang="en-US" dirty="0"/>
          </a:p>
          <a:p>
            <a:pPr>
              <a:buBlip>
                <a:blip r:embed="rId2">
                  <a:extLst>
                    <a:ext uri="{96DAC541-7B7A-43D3-8B79-37D633B846F1}">
                      <asvg:svgBlip xmlns:asvg="http://schemas.microsoft.com/office/drawing/2016/SVG/main" xmlns="" r:embed="rId3"/>
                    </a:ext>
                  </a:extLst>
                </a:blip>
              </a:buBlip>
            </a:pPr>
            <a:r>
              <a:rPr lang="en-US" sz="2900" dirty="0"/>
              <a:t>Academic Counseling Exchange (ACE) </a:t>
            </a:r>
          </a:p>
          <a:p>
            <a:pPr lvl="1">
              <a:buBlip>
                <a:blip r:embed="rId2">
                  <a:extLst>
                    <a:ext uri="{96DAC541-7B7A-43D3-8B79-37D633B846F1}">
                      <asvg:svgBlip xmlns:asvg="http://schemas.microsoft.com/office/drawing/2016/SVG/main" xmlns="" r:embed="rId3"/>
                    </a:ext>
                  </a:extLst>
                </a:blip>
              </a:buBlip>
            </a:pPr>
            <a:r>
              <a:rPr lang="en-US" sz="2900" dirty="0"/>
              <a:t>Online tutor services</a:t>
            </a:r>
          </a:p>
          <a:p>
            <a:pPr lvl="1">
              <a:buBlip>
                <a:blip r:embed="rId2">
                  <a:extLst>
                    <a:ext uri="{96DAC541-7B7A-43D3-8B79-37D633B846F1}">
                      <asvg:svgBlip xmlns:asvg="http://schemas.microsoft.com/office/drawing/2016/SVG/main" xmlns="" r:embed="rId3"/>
                    </a:ext>
                  </a:extLst>
                </a:blip>
              </a:buBlip>
            </a:pPr>
            <a:r>
              <a:rPr lang="en-US" sz="2800" dirty="0"/>
              <a:t>Face-to-face tutors </a:t>
            </a:r>
          </a:p>
          <a:p>
            <a:pPr lvl="1">
              <a:buBlip>
                <a:blip r:embed="rId2">
                  <a:extLst>
                    <a:ext uri="{96DAC541-7B7A-43D3-8B79-37D633B846F1}">
                      <asvg:svgBlip xmlns:asvg="http://schemas.microsoft.com/office/drawing/2016/SVG/main" xmlns="" r:embed="rId3"/>
                    </a:ext>
                  </a:extLst>
                </a:blip>
              </a:buBlip>
            </a:pPr>
            <a:r>
              <a:rPr lang="en-US" sz="2900" dirty="0"/>
              <a:t>Math</a:t>
            </a:r>
          </a:p>
          <a:p>
            <a:pPr lvl="1">
              <a:buBlip>
                <a:blip r:embed="rId2">
                  <a:extLst>
                    <a:ext uri="{96DAC541-7B7A-43D3-8B79-37D633B846F1}">
                      <asvg:svgBlip xmlns:asvg="http://schemas.microsoft.com/office/drawing/2016/SVG/main" xmlns="" r:embed="rId3"/>
                    </a:ext>
                  </a:extLst>
                </a:blip>
              </a:buBlip>
            </a:pPr>
            <a:r>
              <a:rPr lang="en-US" sz="2900" dirty="0"/>
              <a:t>English</a:t>
            </a:r>
          </a:p>
          <a:p>
            <a:pPr>
              <a:buBlip>
                <a:blip r:embed="rId2">
                  <a:extLst>
                    <a:ext uri="{96DAC541-7B7A-43D3-8B79-37D633B846F1}">
                      <asvg:svgBlip xmlns:asvg="http://schemas.microsoft.com/office/drawing/2016/SVG/main" xmlns="" r:embed="rId3"/>
                    </a:ext>
                  </a:extLst>
                </a:blip>
              </a:buBlip>
            </a:pPr>
            <a:endParaRPr lang="en-US" sz="2900" dirty="0"/>
          </a:p>
          <a:p>
            <a:pPr>
              <a:buBlip>
                <a:blip r:embed="rId2">
                  <a:extLst>
                    <a:ext uri="{96DAC541-7B7A-43D3-8B79-37D633B846F1}">
                      <asvg:svgBlip xmlns:asvg="http://schemas.microsoft.com/office/drawing/2016/SVG/main" xmlns="" r:embed="rId3"/>
                    </a:ext>
                  </a:extLst>
                </a:blip>
              </a:buBlip>
            </a:pPr>
            <a:r>
              <a:rPr lang="en-US" sz="2900" dirty="0"/>
              <a:t>CATS Lab</a:t>
            </a:r>
          </a:p>
          <a:p>
            <a:pPr lvl="1">
              <a:buBlip>
                <a:blip r:embed="rId2">
                  <a:extLst>
                    <a:ext uri="{96DAC541-7B7A-43D3-8B79-37D633B846F1}">
                      <asvg:svgBlip xmlns:asvg="http://schemas.microsoft.com/office/drawing/2016/SVG/main" xmlns="" r:embed="rId3"/>
                    </a:ext>
                  </a:extLst>
                </a:blip>
              </a:buBlip>
            </a:pPr>
            <a:r>
              <a:rPr lang="en-US" sz="2900" dirty="0"/>
              <a:t>Computer lab for student use</a:t>
            </a:r>
          </a:p>
          <a:p>
            <a:pPr lvl="1">
              <a:buBlip>
                <a:blip r:embed="rId2">
                  <a:extLst>
                    <a:ext uri="{96DAC541-7B7A-43D3-8B79-37D633B846F1}">
                      <asvg:svgBlip xmlns:asvg="http://schemas.microsoft.com/office/drawing/2016/SVG/main" xmlns="" r:embed="rId3"/>
                    </a:ext>
                  </a:extLst>
                </a:blip>
              </a:buBlip>
            </a:pPr>
            <a:r>
              <a:rPr lang="en-US" sz="2900" dirty="0"/>
              <a:t>Distance Learning support </a:t>
            </a:r>
          </a:p>
          <a:p>
            <a:pPr>
              <a:buBlip>
                <a:blip r:embed="rId2">
                  <a:extLst>
                    <a:ext uri="{96DAC541-7B7A-43D3-8B79-37D633B846F1}">
                      <asvg:svgBlip xmlns:asvg="http://schemas.microsoft.com/office/drawing/2016/SVG/main" xmlns="" r:embed="rId3"/>
                    </a:ext>
                  </a:extLst>
                </a:blip>
              </a:buBlip>
            </a:pPr>
            <a:endParaRPr lang="en-US" sz="2900" dirty="0"/>
          </a:p>
          <a:p>
            <a:pPr>
              <a:buBlip>
                <a:blip r:embed="rId2">
                  <a:extLst>
                    <a:ext uri="{96DAC541-7B7A-43D3-8B79-37D633B846F1}">
                      <asvg:svgBlip xmlns:asvg="http://schemas.microsoft.com/office/drawing/2016/SVG/main" xmlns="" r:embed="rId3"/>
                    </a:ext>
                  </a:extLst>
                </a:blip>
              </a:buBlip>
            </a:pPr>
            <a:r>
              <a:rPr lang="en-US" sz="2900" dirty="0"/>
              <a:t>Library  and Library Research Tools</a:t>
            </a:r>
          </a:p>
          <a:p>
            <a:endParaRPr lang="en-US" dirty="0"/>
          </a:p>
          <a:p>
            <a:endParaRPr lang="en-US" dirty="0"/>
          </a:p>
        </p:txBody>
      </p:sp>
      <p:sp>
        <p:nvSpPr>
          <p:cNvPr id="4" name="Content Placeholder 3">
            <a:extLst>
              <a:ext uri="{FF2B5EF4-FFF2-40B4-BE49-F238E27FC236}">
                <a16:creationId xmlns:a16="http://schemas.microsoft.com/office/drawing/2014/main" id="{AEAFDFC2-DD64-4F6F-8C82-D5CE400EFA10}"/>
              </a:ext>
            </a:extLst>
          </p:cNvPr>
          <p:cNvSpPr>
            <a:spLocks noGrp="1"/>
          </p:cNvSpPr>
          <p:nvPr>
            <p:ph sz="half" idx="2"/>
          </p:nvPr>
        </p:nvSpPr>
        <p:spPr>
          <a:xfrm>
            <a:off x="7047600" y="1266508"/>
            <a:ext cx="4895056" cy="5153246"/>
          </a:xfrm>
        </p:spPr>
        <p:txBody>
          <a:bodyPr>
            <a:normAutofit fontScale="77500" lnSpcReduction="20000"/>
          </a:bodyPr>
          <a:lstStyle/>
          <a:p>
            <a:pPr>
              <a:buBlip>
                <a:blip r:embed="rId2">
                  <a:extLst>
                    <a:ext uri="{96DAC541-7B7A-43D3-8B79-37D633B846F1}">
                      <asvg:svgBlip xmlns:asvg="http://schemas.microsoft.com/office/drawing/2016/SVG/main" xmlns="" r:embed="rId3"/>
                    </a:ext>
                  </a:extLst>
                </a:blip>
              </a:buBlip>
            </a:pPr>
            <a:r>
              <a:rPr lang="en-US" sz="3100" dirty="0"/>
              <a:t>MCC </a:t>
            </a:r>
            <a:r>
              <a:rPr lang="en-US" sz="3100" dirty="0" err="1"/>
              <a:t>TechTrail</a:t>
            </a:r>
            <a:r>
              <a:rPr lang="en-US" sz="3100" dirty="0"/>
              <a:t> for direct access to online resources</a:t>
            </a:r>
          </a:p>
          <a:p>
            <a:pPr marL="0" indent="0">
              <a:buNone/>
            </a:pPr>
            <a:endParaRPr lang="en-US" sz="3100" dirty="0"/>
          </a:p>
          <a:p>
            <a:pPr>
              <a:buBlip>
                <a:blip r:embed="rId2">
                  <a:extLst>
                    <a:ext uri="{96DAC541-7B7A-43D3-8B79-37D633B846F1}">
                      <asvg:svgBlip xmlns:asvg="http://schemas.microsoft.com/office/drawing/2016/SVG/main" xmlns="" r:embed="rId3"/>
                    </a:ext>
                  </a:extLst>
                </a:blip>
              </a:buBlip>
            </a:pPr>
            <a:r>
              <a:rPr lang="en-US" sz="3100" dirty="0"/>
              <a:t>Student Services</a:t>
            </a:r>
          </a:p>
          <a:p>
            <a:pPr lvl="1">
              <a:buBlip>
                <a:blip r:embed="rId2">
                  <a:extLst>
                    <a:ext uri="{96DAC541-7B7A-43D3-8B79-37D633B846F1}">
                      <asvg:svgBlip xmlns:asvg="http://schemas.microsoft.com/office/drawing/2016/SVG/main" xmlns="" r:embed="rId3"/>
                    </a:ext>
                  </a:extLst>
                </a:blip>
              </a:buBlip>
            </a:pPr>
            <a:r>
              <a:rPr lang="en-US" sz="3100" dirty="0"/>
              <a:t>Admissions and Enrollment</a:t>
            </a:r>
          </a:p>
          <a:p>
            <a:pPr lvl="1">
              <a:buBlip>
                <a:blip r:embed="rId2">
                  <a:extLst>
                    <a:ext uri="{96DAC541-7B7A-43D3-8B79-37D633B846F1}">
                      <asvg:svgBlip xmlns:asvg="http://schemas.microsoft.com/office/drawing/2016/SVG/main" xmlns="" r:embed="rId3"/>
                    </a:ext>
                  </a:extLst>
                </a:blip>
              </a:buBlip>
            </a:pPr>
            <a:r>
              <a:rPr lang="en-US" sz="3100" dirty="0"/>
              <a:t>Financial Aid and Veterans Offices</a:t>
            </a:r>
          </a:p>
          <a:p>
            <a:pPr>
              <a:buBlip>
                <a:blip r:embed="rId2">
                  <a:extLst>
                    <a:ext uri="{96DAC541-7B7A-43D3-8B79-37D633B846F1}">
                      <asvg:svgBlip xmlns:asvg="http://schemas.microsoft.com/office/drawing/2016/SVG/main" xmlns="" r:embed="rId3"/>
                    </a:ext>
                  </a:extLst>
                </a:blip>
              </a:buBlip>
            </a:pPr>
            <a:endParaRPr lang="en-US" sz="3100" dirty="0"/>
          </a:p>
          <a:p>
            <a:pPr>
              <a:buBlip>
                <a:blip r:embed="rId2">
                  <a:extLst>
                    <a:ext uri="{96DAC541-7B7A-43D3-8B79-37D633B846F1}">
                      <asvg:svgBlip xmlns:asvg="http://schemas.microsoft.com/office/drawing/2016/SVG/main" xmlns="" r:embed="rId3"/>
                    </a:ext>
                  </a:extLst>
                </a:blip>
              </a:buBlip>
            </a:pPr>
            <a:r>
              <a:rPr lang="en-US" sz="3100" dirty="0"/>
              <a:t>Advisors for academic and </a:t>
            </a:r>
            <a:r>
              <a:rPr lang="en-US" sz="3100" dirty="0" err="1"/>
              <a:t>extraculuar</a:t>
            </a:r>
            <a:r>
              <a:rPr lang="en-US" sz="3100" dirty="0"/>
              <a:t> </a:t>
            </a:r>
            <a:r>
              <a:rPr lang="en-US" sz="3100" dirty="0" err="1"/>
              <a:t>activites</a:t>
            </a:r>
            <a:endParaRPr lang="en-US" sz="3100" dirty="0"/>
          </a:p>
          <a:p>
            <a:endParaRPr lang="en-US" dirty="0"/>
          </a:p>
        </p:txBody>
      </p:sp>
    </p:spTree>
    <p:extLst>
      <p:ext uri="{BB962C8B-B14F-4D97-AF65-F5344CB8AC3E}">
        <p14:creationId xmlns:p14="http://schemas.microsoft.com/office/powerpoint/2010/main" val="92045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28" name="Group 127">
            <a:extLst>
              <a:ext uri="{FF2B5EF4-FFF2-40B4-BE49-F238E27FC236}">
                <a16:creationId xmlns:a16="http://schemas.microsoft.com/office/drawing/2014/main" id="{EE5BD9ED-07E9-4FD9-8AE7-1A6AB10A501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9" name="Freeform 6">
              <a:extLst>
                <a:ext uri="{FF2B5EF4-FFF2-40B4-BE49-F238E27FC236}">
                  <a16:creationId xmlns:a16="http://schemas.microsoft.com/office/drawing/2014/main" id="{1FD1CF74-D14B-4FF6-998F-B13D1DAED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0" name="Freeform 7">
              <a:extLst>
                <a:ext uri="{FF2B5EF4-FFF2-40B4-BE49-F238E27FC236}">
                  <a16:creationId xmlns:a16="http://schemas.microsoft.com/office/drawing/2014/main" id="{D267DEBC-A320-4DB0-9EA3-D4EF6B280C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1" name="Freeform 8">
              <a:extLst>
                <a:ext uri="{FF2B5EF4-FFF2-40B4-BE49-F238E27FC236}">
                  <a16:creationId xmlns:a16="http://schemas.microsoft.com/office/drawing/2014/main" id="{E0A2C889-7791-474B-B35C-4CEC73048B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2" name="Freeform 9">
              <a:extLst>
                <a:ext uri="{FF2B5EF4-FFF2-40B4-BE49-F238E27FC236}">
                  <a16:creationId xmlns:a16="http://schemas.microsoft.com/office/drawing/2014/main" id="{8C5AD303-B121-49B0-B54E-B0C86C5418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3" name="Freeform 10">
              <a:extLst>
                <a:ext uri="{FF2B5EF4-FFF2-40B4-BE49-F238E27FC236}">
                  <a16:creationId xmlns:a16="http://schemas.microsoft.com/office/drawing/2014/main" id="{31E1A4E4-789B-4942-8EED-E02259A234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4" name="Freeform 11">
              <a:extLst>
                <a:ext uri="{FF2B5EF4-FFF2-40B4-BE49-F238E27FC236}">
                  <a16:creationId xmlns:a16="http://schemas.microsoft.com/office/drawing/2014/main" id="{0A1737FA-CB40-469E-861A-F4844F631F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p:cNvSpPr>
            <a:spLocks noGrp="1"/>
          </p:cNvSpPr>
          <p:nvPr>
            <p:ph sz="half" idx="1"/>
          </p:nvPr>
        </p:nvSpPr>
        <p:spPr>
          <a:xfrm>
            <a:off x="6514514" y="0"/>
            <a:ext cx="5503544" cy="6741018"/>
          </a:xfrm>
        </p:spPr>
        <p:txBody>
          <a:bodyPr vert="horz" lIns="91440" tIns="45720" rIns="91440" bIns="45720" rtlCol="0" anchor="t">
            <a:normAutofit/>
          </a:bodyPr>
          <a:lstStyle/>
          <a:p>
            <a:pPr marL="0" indent="0">
              <a:lnSpc>
                <a:spcPct val="90000"/>
              </a:lnSpc>
            </a:pPr>
            <a:endParaRPr lang="en-US" sz="1500" dirty="0"/>
          </a:p>
          <a:p>
            <a:pPr marL="0" indent="0">
              <a:lnSpc>
                <a:spcPct val="90000"/>
              </a:lnSpc>
            </a:pPr>
            <a:endParaRPr lang="en-US" sz="1500" dirty="0"/>
          </a:p>
          <a:p>
            <a:pPr>
              <a:lnSpc>
                <a:spcPct val="90000"/>
              </a:lnSpc>
              <a:buFont typeface="Wingdings" panose="05000000000000000000" pitchFamily="2" charset="2"/>
              <a:buChar char="§"/>
            </a:pPr>
            <a:r>
              <a:rPr lang="en-US" sz="3600" dirty="0"/>
              <a:t>Admissions </a:t>
            </a:r>
          </a:p>
          <a:p>
            <a:pPr>
              <a:lnSpc>
                <a:spcPct val="90000"/>
              </a:lnSpc>
              <a:buFont typeface="Wingdings" panose="05000000000000000000" pitchFamily="2" charset="2"/>
              <a:buChar char="§"/>
            </a:pPr>
            <a:r>
              <a:rPr lang="en-US" sz="3600" dirty="0"/>
              <a:t>Student Accounts</a:t>
            </a:r>
          </a:p>
          <a:p>
            <a:pPr>
              <a:lnSpc>
                <a:spcPct val="90000"/>
              </a:lnSpc>
              <a:buFont typeface="Wingdings" panose="05000000000000000000" pitchFamily="2" charset="2"/>
              <a:buChar char="§"/>
            </a:pPr>
            <a:r>
              <a:rPr lang="en-US" sz="3600" dirty="0"/>
              <a:t>Financing your Education</a:t>
            </a:r>
          </a:p>
          <a:p>
            <a:pPr>
              <a:lnSpc>
                <a:spcPct val="90000"/>
              </a:lnSpc>
              <a:buFont typeface="Wingdings" panose="05000000000000000000" pitchFamily="2" charset="2"/>
              <a:buChar char="§"/>
            </a:pPr>
            <a:r>
              <a:rPr lang="en-US" sz="3600" dirty="0"/>
              <a:t>Placement Testing</a:t>
            </a:r>
          </a:p>
          <a:p>
            <a:pPr>
              <a:lnSpc>
                <a:spcPct val="90000"/>
              </a:lnSpc>
              <a:buFont typeface="Wingdings" panose="05000000000000000000" pitchFamily="2" charset="2"/>
              <a:buChar char="§"/>
            </a:pPr>
            <a:r>
              <a:rPr lang="en-US" sz="3600" dirty="0"/>
              <a:t>Registration</a:t>
            </a:r>
          </a:p>
          <a:p>
            <a:pPr>
              <a:lnSpc>
                <a:spcPct val="90000"/>
              </a:lnSpc>
              <a:buFont typeface="Wingdings" panose="05000000000000000000" pitchFamily="2" charset="2"/>
              <a:buChar char="§"/>
            </a:pPr>
            <a:r>
              <a:rPr lang="en-US" sz="3600" dirty="0"/>
              <a:t>Student Support</a:t>
            </a:r>
          </a:p>
          <a:p>
            <a:pPr>
              <a:lnSpc>
                <a:spcPct val="90000"/>
              </a:lnSpc>
              <a:buFont typeface="Wingdings" panose="05000000000000000000" pitchFamily="2" charset="2"/>
              <a:buChar char="§"/>
            </a:pPr>
            <a:r>
              <a:rPr lang="en-US" sz="3600" dirty="0"/>
              <a:t>Student’s Role</a:t>
            </a:r>
          </a:p>
          <a:p>
            <a:pPr>
              <a:lnSpc>
                <a:spcPct val="90000"/>
              </a:lnSpc>
              <a:buFont typeface="Wingdings" panose="05000000000000000000" pitchFamily="2" charset="2"/>
              <a:buChar char="§"/>
            </a:pPr>
            <a:r>
              <a:rPr lang="en-US" sz="3600" dirty="0"/>
              <a:t>Student’s Resources</a:t>
            </a:r>
          </a:p>
          <a:p>
            <a:pPr>
              <a:lnSpc>
                <a:spcPct val="90000"/>
              </a:lnSpc>
            </a:pPr>
            <a:endParaRPr lang="en-US" sz="1500" dirty="0"/>
          </a:p>
          <a:p>
            <a:pPr>
              <a:lnSpc>
                <a:spcPct val="90000"/>
              </a:lnSpc>
            </a:pPr>
            <a:endParaRPr lang="en-US" sz="1500" dirty="0"/>
          </a:p>
          <a:p>
            <a:pPr>
              <a:lnSpc>
                <a:spcPct val="90000"/>
              </a:lnSpc>
            </a:pPr>
            <a:endParaRPr lang="en-US" sz="1500" dirty="0"/>
          </a:p>
        </p:txBody>
      </p:sp>
      <p:pic>
        <p:nvPicPr>
          <p:cNvPr id="1028" name="Picture 4" descr="Image may contain: 4 people, people smiling, people standing">
            <a:extLst>
              <a:ext uri="{FF2B5EF4-FFF2-40B4-BE49-F238E27FC236}">
                <a16:creationId xmlns:a16="http://schemas.microsoft.com/office/drawing/2014/main" id="{E7A16EDA-8165-452B-AEA6-48DEA0BF8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892" y="249060"/>
            <a:ext cx="4192948" cy="370344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Related image">
            <a:extLst>
              <a:ext uri="{FF2B5EF4-FFF2-40B4-BE49-F238E27FC236}">
                <a16:creationId xmlns:a16="http://schemas.microsoft.com/office/drawing/2014/main" id="{CE98538C-D7C8-4078-AD6B-C5FF853E6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540" y="3756350"/>
            <a:ext cx="5503544" cy="195769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a:extLst>
              <a:ext uri="{FF2B5EF4-FFF2-40B4-BE49-F238E27FC236}">
                <a16:creationId xmlns:a16="http://schemas.microsoft.com/office/drawing/2014/main" id="{CCA359AD-2F71-4652-B060-F5DA7098FE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03" y="6387737"/>
            <a:ext cx="826388" cy="353281"/>
          </a:xfrm>
          <a:prstGeom prst="rect">
            <a:avLst/>
          </a:prstGeom>
        </p:spPr>
      </p:pic>
    </p:spTree>
    <p:extLst>
      <p:ext uri="{BB962C8B-B14F-4D97-AF65-F5344CB8AC3E}">
        <p14:creationId xmlns:p14="http://schemas.microsoft.com/office/powerpoint/2010/main" val="330523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62F5BB2-B505-4797-A678-4F9917F868AA}"/>
              </a:ext>
            </a:extLst>
          </p:cNvPr>
          <p:cNvSpPr>
            <a:spLocks noGrp="1"/>
          </p:cNvSpPr>
          <p:nvPr>
            <p:ph type="ctrTitle"/>
          </p:nvPr>
        </p:nvSpPr>
        <p:spPr>
          <a:xfrm>
            <a:off x="4850405" y="1396180"/>
            <a:ext cx="6698127" cy="3842570"/>
          </a:xfrm>
        </p:spPr>
        <p:txBody>
          <a:bodyPr anchor="ctr">
            <a:normAutofit/>
          </a:bodyPr>
          <a:lstStyle/>
          <a:p>
            <a:pPr algn="l"/>
            <a:r>
              <a:rPr lang="en-US" sz="8000" dirty="0"/>
              <a:t>Student Life</a:t>
            </a:r>
          </a:p>
        </p:txBody>
      </p:sp>
      <p:sp>
        <p:nvSpPr>
          <p:cNvPr id="3" name="Subtitle 2">
            <a:extLst>
              <a:ext uri="{FF2B5EF4-FFF2-40B4-BE49-F238E27FC236}">
                <a16:creationId xmlns:a16="http://schemas.microsoft.com/office/drawing/2014/main" id="{AAD5B4EE-ACCA-421A-8F96-F2B8DF44994F}"/>
              </a:ext>
            </a:extLst>
          </p:cNvPr>
          <p:cNvSpPr>
            <a:spLocks noGrp="1"/>
          </p:cNvSpPr>
          <p:nvPr>
            <p:ph type="subTitle" idx="1"/>
          </p:nvPr>
        </p:nvSpPr>
        <p:spPr>
          <a:xfrm>
            <a:off x="643467" y="1396180"/>
            <a:ext cx="2531516" cy="3842569"/>
          </a:xfrm>
        </p:spPr>
        <p:txBody>
          <a:bodyPr anchor="ctr">
            <a:normAutofit/>
          </a:bodyPr>
          <a:lstStyle/>
          <a:p>
            <a:pPr algn="ctr"/>
            <a:r>
              <a:rPr lang="en-US" sz="4000" dirty="0">
                <a:solidFill>
                  <a:srgbClr val="FFFFFF"/>
                </a:solidFill>
              </a:rPr>
              <a:t>Get Involved !</a:t>
            </a:r>
          </a:p>
          <a:p>
            <a:pPr algn="ctr"/>
            <a:endParaRPr lang="en-US" sz="4000" dirty="0">
              <a:solidFill>
                <a:srgbClr val="FFFFFF"/>
              </a:solidFill>
            </a:endParaRPr>
          </a:p>
          <a:p>
            <a:pPr algn="ctr"/>
            <a:r>
              <a:rPr lang="en-US" sz="4000" dirty="0">
                <a:solidFill>
                  <a:srgbClr val="FFFFFF"/>
                </a:solidFill>
              </a:rPr>
              <a:t>Have some fun!</a:t>
            </a:r>
          </a:p>
        </p:txBody>
      </p:sp>
    </p:spTree>
    <p:extLst>
      <p:ext uri="{BB962C8B-B14F-4D97-AF65-F5344CB8AC3E}">
        <p14:creationId xmlns:p14="http://schemas.microsoft.com/office/powerpoint/2010/main" val="331921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75000"/>
            </a:schemeClr>
          </a:fgClr>
          <a:bgClr>
            <a:schemeClr val="bg1"/>
          </a:bgClr>
        </a:pattFill>
        <a:effectLst/>
      </p:bgPr>
    </p:bg>
    <p:spTree>
      <p:nvGrpSpPr>
        <p:cNvPr id="1" name=""/>
        <p:cNvGrpSpPr/>
        <p:nvPr/>
      </p:nvGrpSpPr>
      <p:grpSpPr>
        <a:xfrm>
          <a:off x="0" y="0"/>
          <a:ext cx="0" cy="0"/>
          <a:chOff x="0" y="0"/>
          <a:chExt cx="0" cy="0"/>
        </a:xfrm>
      </p:grpSpPr>
      <p:grpSp>
        <p:nvGrpSpPr>
          <p:cNvPr id="2067" name="Group 151">
            <a:extLst>
              <a:ext uri="{FF2B5EF4-FFF2-40B4-BE49-F238E27FC236}">
                <a16:creationId xmlns:a16="http://schemas.microsoft.com/office/drawing/2014/main" id="{9B4C2DBC-AE3C-4351-AD59-1CEFE72F40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68" name="Freeform 6">
              <a:extLst>
                <a:ext uri="{FF2B5EF4-FFF2-40B4-BE49-F238E27FC236}">
                  <a16:creationId xmlns:a16="http://schemas.microsoft.com/office/drawing/2014/main" id="{01CCA22E-579E-4C06-BDB7-31F4B4B16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70" name="Freeform 7">
              <a:extLst>
                <a:ext uri="{FF2B5EF4-FFF2-40B4-BE49-F238E27FC236}">
                  <a16:creationId xmlns:a16="http://schemas.microsoft.com/office/drawing/2014/main" id="{FE2CAD30-188B-48CB-9B15-0D8E1413F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71" name="Freeform 8">
              <a:extLst>
                <a:ext uri="{FF2B5EF4-FFF2-40B4-BE49-F238E27FC236}">
                  <a16:creationId xmlns:a16="http://schemas.microsoft.com/office/drawing/2014/main" id="{BB6B683C-CBD8-4AEB-ABAD-4338E7BDC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6" name="Freeform 9">
              <a:extLst>
                <a:ext uri="{FF2B5EF4-FFF2-40B4-BE49-F238E27FC236}">
                  <a16:creationId xmlns:a16="http://schemas.microsoft.com/office/drawing/2014/main" id="{818F06E1-0723-4BC1-9721-03F5807BD4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72" name="Freeform 10">
              <a:extLst>
                <a:ext uri="{FF2B5EF4-FFF2-40B4-BE49-F238E27FC236}">
                  <a16:creationId xmlns:a16="http://schemas.microsoft.com/office/drawing/2014/main" id="{4980B6A8-322E-4363-B3F1-F63574E38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8" name="Freeform 11">
              <a:extLst>
                <a:ext uri="{FF2B5EF4-FFF2-40B4-BE49-F238E27FC236}">
                  <a16:creationId xmlns:a16="http://schemas.microsoft.com/office/drawing/2014/main" id="{748F7950-AAAB-44E5-8DB9-70B655A3DE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60" name="Rounded Rectangle 6">
            <a:extLst>
              <a:ext uri="{FF2B5EF4-FFF2-40B4-BE49-F238E27FC236}">
                <a16:creationId xmlns:a16="http://schemas.microsoft.com/office/drawing/2014/main" id="{B53B9011-3FC2-47E3-818B-5458BBC5F9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7552" y="648931"/>
            <a:ext cx="6917478"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CC students and staff pose for a photo after their accomplishment of feeding 12,500 families!">
            <a:extLst>
              <a:ext uri="{FF2B5EF4-FFF2-40B4-BE49-F238E27FC236}">
                <a16:creationId xmlns:a16="http://schemas.microsoft.com/office/drawing/2014/main" id="{C8AB7A2D-29FB-4B00-8027-C3877E7132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210" b="2"/>
          <a:stretch/>
        </p:blipFill>
        <p:spPr bwMode="auto">
          <a:xfrm>
            <a:off x="935108" y="1729712"/>
            <a:ext cx="3898772" cy="27954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a:softEdge rad="88900"/>
          </a:effectLst>
        </p:spPr>
      </p:pic>
      <p:pic>
        <p:nvPicPr>
          <p:cNvPr id="5" name="Picture 10" descr="Image may contain: 6 people, people smiling, outdoor">
            <a:extLst>
              <a:ext uri="{FF2B5EF4-FFF2-40B4-BE49-F238E27FC236}">
                <a16:creationId xmlns:a16="http://schemas.microsoft.com/office/drawing/2014/main" id="{6DEC63FD-3EEF-4A4A-B0F1-21A15B3D6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71869" y="791819"/>
            <a:ext cx="3560443" cy="2541493"/>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6" name="Picture 12" descr="Image may contain: one or more people, tree, outdoor and nature">
            <a:extLst>
              <a:ext uri="{FF2B5EF4-FFF2-40B4-BE49-F238E27FC236}">
                <a16:creationId xmlns:a16="http://schemas.microsoft.com/office/drawing/2014/main" id="{1AFF04D2-FECE-4CD1-A2E9-7FAFA17534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9125" y="3365292"/>
            <a:ext cx="3615839" cy="242590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47E70D0-3CE0-4CA9-87B2-B4C64AFBDDF7}"/>
              </a:ext>
            </a:extLst>
          </p:cNvPr>
          <p:cNvSpPr/>
          <p:nvPr/>
        </p:nvSpPr>
        <p:spPr>
          <a:xfrm>
            <a:off x="4698245" y="958013"/>
            <a:ext cx="3201850" cy="196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Chiller" panose="04020404031007020602" pitchFamily="82" charset="0"/>
              </a:rPr>
              <a:t>Halloween</a:t>
            </a:r>
          </a:p>
          <a:p>
            <a:pPr algn="ctr"/>
            <a:r>
              <a:rPr lang="en-US" sz="4400" dirty="0" err="1">
                <a:latin typeface="Chiller" panose="04020404031007020602" pitchFamily="82" charset="0"/>
              </a:rPr>
              <a:t>Spootakular</a:t>
            </a:r>
            <a:endParaRPr lang="en-US" sz="4400" dirty="0">
              <a:latin typeface="Chiller" panose="04020404031007020602" pitchFamily="82" charset="0"/>
            </a:endParaRPr>
          </a:p>
        </p:txBody>
      </p:sp>
      <p:sp>
        <p:nvSpPr>
          <p:cNvPr id="8" name="Oval 7">
            <a:extLst>
              <a:ext uri="{FF2B5EF4-FFF2-40B4-BE49-F238E27FC236}">
                <a16:creationId xmlns:a16="http://schemas.microsoft.com/office/drawing/2014/main" id="{B95D8A7D-338E-4BAA-94DB-61AF1C1DCAA8}"/>
              </a:ext>
            </a:extLst>
          </p:cNvPr>
          <p:cNvSpPr/>
          <p:nvPr/>
        </p:nvSpPr>
        <p:spPr>
          <a:xfrm>
            <a:off x="4833880" y="3333312"/>
            <a:ext cx="3223351" cy="2301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Spring Fling</a:t>
            </a:r>
          </a:p>
          <a:p>
            <a:pPr algn="ctr"/>
            <a:r>
              <a:rPr lang="en-US" sz="2000" dirty="0"/>
              <a:t>Polar Volleyball Tournament</a:t>
            </a:r>
          </a:p>
        </p:txBody>
      </p:sp>
      <p:sp>
        <p:nvSpPr>
          <p:cNvPr id="10" name="Rectangle: Rounded Corners 9">
            <a:extLst>
              <a:ext uri="{FF2B5EF4-FFF2-40B4-BE49-F238E27FC236}">
                <a16:creationId xmlns:a16="http://schemas.microsoft.com/office/drawing/2014/main" id="{A867A3DC-8160-43D8-9A18-CE8142186815}"/>
              </a:ext>
            </a:extLst>
          </p:cNvPr>
          <p:cNvSpPr/>
          <p:nvPr/>
        </p:nvSpPr>
        <p:spPr>
          <a:xfrm>
            <a:off x="1443928" y="90287"/>
            <a:ext cx="3309259" cy="18950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solidFill>
              </a:rPr>
              <a:t>SGA and Student Club Activities</a:t>
            </a:r>
          </a:p>
          <a:p>
            <a:pPr algn="ctr"/>
            <a:endParaRPr lang="en-US" dirty="0"/>
          </a:p>
        </p:txBody>
      </p:sp>
      <p:sp>
        <p:nvSpPr>
          <p:cNvPr id="12" name="Rectangle: Rounded Corners 11">
            <a:extLst>
              <a:ext uri="{FF2B5EF4-FFF2-40B4-BE49-F238E27FC236}">
                <a16:creationId xmlns:a16="http://schemas.microsoft.com/office/drawing/2014/main" id="{F9B6F126-4346-4F54-B768-A0FE46F85461}"/>
              </a:ext>
            </a:extLst>
          </p:cNvPr>
          <p:cNvSpPr/>
          <p:nvPr/>
        </p:nvSpPr>
        <p:spPr>
          <a:xfrm>
            <a:off x="1356081" y="4475466"/>
            <a:ext cx="2888409" cy="901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Human Services Club</a:t>
            </a:r>
          </a:p>
          <a:p>
            <a:pPr algn="ctr"/>
            <a:r>
              <a:rPr lang="en-US" dirty="0"/>
              <a:t>Outreach project</a:t>
            </a:r>
          </a:p>
          <a:p>
            <a:pPr algn="ctr"/>
            <a:endParaRPr lang="en-US" dirty="0"/>
          </a:p>
        </p:txBody>
      </p:sp>
    </p:spTree>
    <p:extLst>
      <p:ext uri="{BB962C8B-B14F-4D97-AF65-F5344CB8AC3E}">
        <p14:creationId xmlns:p14="http://schemas.microsoft.com/office/powerpoint/2010/main" val="41107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6"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850405" y="1396180"/>
            <a:ext cx="6698127" cy="3842570"/>
          </a:xfrm>
        </p:spPr>
        <p:txBody>
          <a:bodyPr anchor="ctr">
            <a:normAutofit/>
          </a:bodyPr>
          <a:lstStyle/>
          <a:p>
            <a:pPr algn="l"/>
            <a:r>
              <a:rPr lang="en-US" sz="8000" dirty="0"/>
              <a:t>Student Role</a:t>
            </a:r>
          </a:p>
        </p:txBody>
      </p:sp>
      <p:sp>
        <p:nvSpPr>
          <p:cNvPr id="3" name="Subtitle 2">
            <a:extLst>
              <a:ext uri="{FF2B5EF4-FFF2-40B4-BE49-F238E27FC236}">
                <a16:creationId xmlns:a16="http://schemas.microsoft.com/office/drawing/2014/main" id="{86516F2B-98AA-4EDF-BD41-371E7C02AF79}"/>
              </a:ext>
            </a:extLst>
          </p:cNvPr>
          <p:cNvSpPr>
            <a:spLocks noGrp="1"/>
          </p:cNvSpPr>
          <p:nvPr>
            <p:ph type="subTitle" idx="1"/>
          </p:nvPr>
        </p:nvSpPr>
        <p:spPr>
          <a:xfrm>
            <a:off x="643467" y="1396180"/>
            <a:ext cx="2531516" cy="3842569"/>
          </a:xfrm>
        </p:spPr>
        <p:txBody>
          <a:bodyPr anchor="ctr">
            <a:normAutofit/>
          </a:bodyPr>
          <a:lstStyle/>
          <a:p>
            <a:pPr algn="ctr"/>
            <a:r>
              <a:rPr lang="en-US" sz="4000" dirty="0">
                <a:solidFill>
                  <a:srgbClr val="FFFFFF"/>
                </a:solidFill>
              </a:rPr>
              <a:t>What you should know</a:t>
            </a:r>
          </a:p>
        </p:txBody>
      </p:sp>
    </p:spTree>
    <p:extLst>
      <p:ext uri="{BB962C8B-B14F-4D97-AF65-F5344CB8AC3E}">
        <p14:creationId xmlns:p14="http://schemas.microsoft.com/office/powerpoint/2010/main" val="292174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85949"/>
          </a:xfrm>
        </p:spPr>
        <p:txBody>
          <a:bodyPr/>
          <a:lstStyle/>
          <a:p>
            <a:r>
              <a:rPr lang="en-US" dirty="0"/>
              <a:t>Student Role</a:t>
            </a:r>
          </a:p>
        </p:txBody>
      </p:sp>
      <p:sp>
        <p:nvSpPr>
          <p:cNvPr id="3" name="Content Placeholder 2"/>
          <p:cNvSpPr>
            <a:spLocks noGrp="1"/>
          </p:cNvSpPr>
          <p:nvPr>
            <p:ph sz="half" idx="1"/>
          </p:nvPr>
        </p:nvSpPr>
        <p:spPr>
          <a:xfrm>
            <a:off x="1484312" y="1630680"/>
            <a:ext cx="4895055" cy="4541520"/>
          </a:xfrm>
        </p:spPr>
        <p:txBody>
          <a:bodyPr>
            <a:normAutofit/>
          </a:bodyPr>
          <a:lstStyle/>
          <a:p>
            <a:pPr>
              <a:buFont typeface="Wingdings" panose="05000000000000000000" pitchFamily="2" charset="2"/>
              <a:buChar char="Ø"/>
            </a:pPr>
            <a:r>
              <a:rPr lang="en-US" dirty="0"/>
              <a:t>Follow-up with admissions &amp; financial aid</a:t>
            </a:r>
          </a:p>
          <a:p>
            <a:pPr>
              <a:buFont typeface="Wingdings" panose="05000000000000000000" pitchFamily="2" charset="2"/>
              <a:buChar char="Ø"/>
            </a:pPr>
            <a:r>
              <a:rPr lang="en-US" dirty="0"/>
              <a:t> Check email/mail communications</a:t>
            </a:r>
          </a:p>
          <a:p>
            <a:pPr lvl="1">
              <a:buFont typeface="Arial" panose="020B0604020202020204" pitchFamily="34" charset="0"/>
              <a:buChar char="•"/>
            </a:pPr>
            <a:r>
              <a:rPr lang="en-US" dirty="0"/>
              <a:t>Provide all required documentation</a:t>
            </a:r>
          </a:p>
          <a:p>
            <a:pPr>
              <a:buFont typeface="Wingdings" panose="05000000000000000000" pitchFamily="2" charset="2"/>
              <a:buChar char="Ø"/>
            </a:pPr>
            <a:r>
              <a:rPr lang="en-US" dirty="0"/>
              <a:t>Set-up your student accounts</a:t>
            </a:r>
          </a:p>
          <a:p>
            <a:pPr lvl="1">
              <a:buFont typeface="Arial" panose="020B0604020202020204" pitchFamily="34" charset="0"/>
              <a:buChar char="•"/>
            </a:pPr>
            <a:r>
              <a:rPr lang="en-US" dirty="0"/>
              <a:t>Self-Service, </a:t>
            </a:r>
            <a:r>
              <a:rPr lang="en-US" dirty="0" err="1"/>
              <a:t>Trailmail</a:t>
            </a:r>
            <a:r>
              <a:rPr lang="en-US" dirty="0"/>
              <a:t>, Blackboard</a:t>
            </a:r>
          </a:p>
          <a:p>
            <a:pPr>
              <a:buFont typeface="Wingdings" panose="05000000000000000000" pitchFamily="2" charset="2"/>
              <a:buChar char="Ø"/>
            </a:pPr>
            <a:r>
              <a:rPr lang="en-US" dirty="0"/>
              <a:t>Meet with Program Advisor	</a:t>
            </a:r>
          </a:p>
          <a:p>
            <a:pPr lvl="1">
              <a:buFont typeface="Arial" panose="020B0604020202020204" pitchFamily="34" charset="0"/>
              <a:buChar char="•"/>
            </a:pPr>
            <a:r>
              <a:rPr lang="en-US" dirty="0"/>
              <a:t>Talk about goals and plan your schedule</a:t>
            </a:r>
          </a:p>
          <a:p>
            <a:pPr>
              <a:buFont typeface="Wingdings" panose="05000000000000000000" pitchFamily="2" charset="2"/>
              <a:buChar char="Ø"/>
            </a:pPr>
            <a:r>
              <a:rPr lang="en-US" dirty="0"/>
              <a:t>Register and pay for courses</a:t>
            </a:r>
          </a:p>
          <a:p>
            <a:pPr>
              <a:buFont typeface="Wingdings" panose="05000000000000000000" pitchFamily="2" charset="2"/>
              <a:buChar char="Ø"/>
            </a:pPr>
            <a:r>
              <a:rPr lang="en-US" dirty="0"/>
              <a:t>Order books or other course materials ON time</a:t>
            </a:r>
          </a:p>
          <a:p>
            <a:endParaRPr lang="en-US" dirty="0"/>
          </a:p>
        </p:txBody>
      </p:sp>
      <p:sp>
        <p:nvSpPr>
          <p:cNvPr id="4" name="Content Placeholder 3"/>
          <p:cNvSpPr>
            <a:spLocks noGrp="1"/>
          </p:cNvSpPr>
          <p:nvPr>
            <p:ph sz="half" idx="2"/>
          </p:nvPr>
        </p:nvSpPr>
        <p:spPr>
          <a:xfrm>
            <a:off x="6607968" y="1630680"/>
            <a:ext cx="4895056" cy="4266492"/>
          </a:xfrm>
        </p:spPr>
        <p:txBody>
          <a:bodyPr>
            <a:normAutofit/>
          </a:bodyPr>
          <a:lstStyle/>
          <a:p>
            <a:pPr>
              <a:buFont typeface="Wingdings" panose="05000000000000000000" pitchFamily="2" charset="2"/>
              <a:buChar char="Ø"/>
            </a:pPr>
            <a:r>
              <a:rPr lang="en-US" dirty="0"/>
              <a:t>Save/print/keep a copy of your course syllabus and calendar for each course</a:t>
            </a:r>
          </a:p>
          <a:p>
            <a:pPr>
              <a:buFont typeface="Wingdings" panose="05000000000000000000" pitchFamily="2" charset="2"/>
              <a:buChar char="Ø"/>
            </a:pPr>
            <a:r>
              <a:rPr lang="en-US" dirty="0"/>
              <a:t>Attend classes (review attendance policy)</a:t>
            </a:r>
          </a:p>
          <a:p>
            <a:pPr lvl="1">
              <a:buFont typeface="Arial" panose="020B0604020202020204" pitchFamily="34" charset="0"/>
              <a:buChar char="•"/>
            </a:pPr>
            <a:r>
              <a:rPr lang="en-US" dirty="0"/>
              <a:t>You could be dropped for excessive absences </a:t>
            </a:r>
          </a:p>
          <a:p>
            <a:pPr>
              <a:buFont typeface="Wingdings" panose="05000000000000000000" pitchFamily="2" charset="2"/>
              <a:buChar char="Ø"/>
            </a:pPr>
            <a:r>
              <a:rPr lang="en-US" dirty="0"/>
              <a:t>Complete assignments, quizzes, exams, projects ON time</a:t>
            </a:r>
          </a:p>
          <a:p>
            <a:pPr>
              <a:buFont typeface="Wingdings" panose="05000000000000000000" pitchFamily="2" charset="2"/>
              <a:buChar char="Ø"/>
            </a:pPr>
            <a:r>
              <a:rPr lang="en-US" dirty="0"/>
              <a:t>Monitor your course performance</a:t>
            </a:r>
          </a:p>
          <a:p>
            <a:pPr>
              <a:buFont typeface="Wingdings" panose="05000000000000000000" pitchFamily="2" charset="2"/>
              <a:buChar char="Ø"/>
            </a:pPr>
            <a:r>
              <a:rPr lang="en-US" dirty="0"/>
              <a:t>Keep up communication with your instructors/advisor</a:t>
            </a:r>
          </a:p>
          <a:p>
            <a:pPr>
              <a:buFont typeface="Wingdings" panose="05000000000000000000" pitchFamily="2" charset="2"/>
              <a:buChar char="Ø"/>
            </a:pPr>
            <a:r>
              <a:rPr lang="en-US" dirty="0"/>
              <a:t>EARN your grades!</a:t>
            </a:r>
          </a:p>
        </p:txBody>
      </p:sp>
      <p:sp>
        <p:nvSpPr>
          <p:cNvPr id="5" name="Rectangle: Rounded Corners 4">
            <a:extLst>
              <a:ext uri="{FF2B5EF4-FFF2-40B4-BE49-F238E27FC236}">
                <a16:creationId xmlns:a16="http://schemas.microsoft.com/office/drawing/2014/main" id="{A59600C7-A386-4373-81DC-AE07BC8ABCA6}"/>
              </a:ext>
            </a:extLst>
          </p:cNvPr>
          <p:cNvSpPr/>
          <p:nvPr/>
        </p:nvSpPr>
        <p:spPr>
          <a:xfrm>
            <a:off x="4680135" y="5855804"/>
            <a:ext cx="3855665" cy="950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When in doubt ask, ask, ask</a:t>
            </a:r>
          </a:p>
        </p:txBody>
      </p:sp>
    </p:spTree>
    <p:extLst>
      <p:ext uri="{BB962C8B-B14F-4D97-AF65-F5344CB8AC3E}">
        <p14:creationId xmlns:p14="http://schemas.microsoft.com/office/powerpoint/2010/main" val="230725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3785" y="1380068"/>
            <a:ext cx="5428432" cy="2616199"/>
          </a:xfrm>
        </p:spPr>
        <p:txBody>
          <a:bodyPr vert="horz" lIns="91440" tIns="45720" rIns="91440" bIns="45720" rtlCol="0">
            <a:normAutofit/>
          </a:bodyPr>
          <a:lstStyle/>
          <a:p>
            <a:r>
              <a:rPr lang="en-US" dirty="0"/>
              <a:t>Questions</a:t>
            </a:r>
          </a:p>
        </p:txBody>
      </p:sp>
      <p:sp>
        <p:nvSpPr>
          <p:cNvPr id="3" name="Subtitle 2">
            <a:extLst>
              <a:ext uri="{FF2B5EF4-FFF2-40B4-BE49-F238E27FC236}">
                <a16:creationId xmlns:a16="http://schemas.microsoft.com/office/drawing/2014/main" id="{862B2929-D79D-4301-A1C4-E856B1DAF55F}"/>
              </a:ext>
            </a:extLst>
          </p:cNvPr>
          <p:cNvSpPr>
            <a:spLocks noGrp="1"/>
          </p:cNvSpPr>
          <p:nvPr>
            <p:ph type="subTitle" idx="1"/>
          </p:nvPr>
        </p:nvSpPr>
        <p:spPr>
          <a:xfrm>
            <a:off x="3151574" y="3996267"/>
            <a:ext cx="4530644" cy="1139151"/>
          </a:xfrm>
        </p:spPr>
        <p:txBody>
          <a:bodyPr>
            <a:normAutofit/>
          </a:bodyPr>
          <a:lstStyle/>
          <a:p>
            <a:r>
              <a:rPr lang="en-US" sz="2800" dirty="0"/>
              <a:t>Who can you contact?</a:t>
            </a:r>
          </a:p>
        </p:txBody>
      </p:sp>
      <p:pic>
        <p:nvPicPr>
          <p:cNvPr id="5" name="Picture 4">
            <a:extLst>
              <a:ext uri="{FF2B5EF4-FFF2-40B4-BE49-F238E27FC236}">
                <a16:creationId xmlns:a16="http://schemas.microsoft.com/office/drawing/2014/main" id="{9F438BD5-5CBA-483E-9CE1-5052FD66FE3E}"/>
              </a:ext>
            </a:extLst>
          </p:cNvPr>
          <p:cNvPicPr>
            <a:picLocks noChangeAspect="1"/>
          </p:cNvPicPr>
          <p:nvPr/>
        </p:nvPicPr>
        <p:blipFill rotWithShape="1">
          <a:blip r:embed="rId4"/>
          <a:srcRect l="62610" r="1242" b="2"/>
          <a:stretch/>
        </p:blipFill>
        <p:spPr>
          <a:xfrm>
            <a:off x="8127998" y="10"/>
            <a:ext cx="4064001" cy="6857990"/>
          </a:xfrm>
          <a:prstGeom prst="rect">
            <a:avLst/>
          </a:prstGeom>
        </p:spPr>
      </p:pic>
    </p:spTree>
    <p:extLst>
      <p:ext uri="{BB962C8B-B14F-4D97-AF65-F5344CB8AC3E}">
        <p14:creationId xmlns:p14="http://schemas.microsoft.com/office/powerpoint/2010/main" val="146815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2A14552F-81D4-41DE-A878-29C68E995D79}"/>
              </a:ext>
            </a:extLst>
          </p:cNvPr>
          <p:cNvSpPr txBox="1">
            <a:spLocks/>
          </p:cNvSpPr>
          <p:nvPr/>
        </p:nvSpPr>
        <p:spPr>
          <a:xfrm>
            <a:off x="7490230" y="3964577"/>
            <a:ext cx="3463176" cy="5786846"/>
          </a:xfrm>
          <a:prstGeom prst="rect">
            <a:avLst/>
          </a:prstGeom>
          <a:effectLst/>
        </p:spPr>
        <p:txBody>
          <a:bodyPr vert="horz" lIns="91440" tIns="45720" rIns="91440" bIns="45720" rtlCol="0" anchor="t">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17" name="Rectangle: Rounded Corners 16">
            <a:extLst>
              <a:ext uri="{FF2B5EF4-FFF2-40B4-BE49-F238E27FC236}">
                <a16:creationId xmlns:a16="http://schemas.microsoft.com/office/drawing/2014/main" id="{966B4107-73C7-45CE-A8C4-BCCC1A7CEEBA}"/>
              </a:ext>
            </a:extLst>
          </p:cNvPr>
          <p:cNvSpPr/>
          <p:nvPr/>
        </p:nvSpPr>
        <p:spPr>
          <a:xfrm>
            <a:off x="5264767" y="469376"/>
            <a:ext cx="3079900" cy="175366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Admissions</a:t>
            </a:r>
            <a:r>
              <a:rPr lang="en-US" dirty="0">
                <a:solidFill>
                  <a:srgbClr val="FFFF00"/>
                </a:solidFill>
              </a:rPr>
              <a:t/>
            </a:r>
            <a:br>
              <a:rPr lang="en-US" dirty="0">
                <a:solidFill>
                  <a:srgbClr val="FFFF00"/>
                </a:solidFill>
              </a:rPr>
            </a:br>
            <a:r>
              <a:rPr lang="en-US" dirty="0" err="1">
                <a:solidFill>
                  <a:srgbClr val="FFFF00"/>
                </a:solidFill>
              </a:rPr>
              <a:t>Tavia</a:t>
            </a:r>
            <a:r>
              <a:rPr lang="en-US" dirty="0">
                <a:solidFill>
                  <a:srgbClr val="FFFF00"/>
                </a:solidFill>
              </a:rPr>
              <a:t> Housley </a:t>
            </a:r>
            <a:br>
              <a:rPr lang="en-US" dirty="0">
                <a:solidFill>
                  <a:srgbClr val="FFFF00"/>
                </a:solidFill>
              </a:rPr>
            </a:br>
            <a:r>
              <a:rPr lang="en-US" dirty="0">
                <a:solidFill>
                  <a:srgbClr val="FFFF00"/>
                </a:solidFill>
              </a:rPr>
              <a:t>910-898-9612</a:t>
            </a:r>
            <a:br>
              <a:rPr lang="en-US" dirty="0">
                <a:solidFill>
                  <a:srgbClr val="FFFF00"/>
                </a:solidFill>
              </a:rPr>
            </a:br>
            <a:r>
              <a:rPr lang="en-US" dirty="0" smtClean="0">
                <a:solidFill>
                  <a:srgbClr val="FFFF00"/>
                </a:solidFill>
              </a:rPr>
              <a:t>housleyt@montgomery.edu</a:t>
            </a:r>
            <a:endParaRPr lang="en-US" dirty="0">
              <a:solidFill>
                <a:srgbClr val="FFFF00"/>
              </a:solidFill>
            </a:endParaRPr>
          </a:p>
        </p:txBody>
      </p:sp>
      <p:sp>
        <p:nvSpPr>
          <p:cNvPr id="36" name="Rectangle: Rounded Corners 35">
            <a:extLst>
              <a:ext uri="{FF2B5EF4-FFF2-40B4-BE49-F238E27FC236}">
                <a16:creationId xmlns:a16="http://schemas.microsoft.com/office/drawing/2014/main" id="{ADC5A0F6-42AA-42CE-ACC2-D3FF5E586DD5}"/>
              </a:ext>
            </a:extLst>
          </p:cNvPr>
          <p:cNvSpPr/>
          <p:nvPr/>
        </p:nvSpPr>
        <p:spPr>
          <a:xfrm>
            <a:off x="5099685" y="4966438"/>
            <a:ext cx="3355595" cy="1708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Registration</a:t>
            </a:r>
            <a:br>
              <a:rPr lang="en-US" sz="2800" b="1" dirty="0">
                <a:solidFill>
                  <a:srgbClr val="FFFF00"/>
                </a:solidFill>
              </a:rPr>
            </a:br>
            <a:r>
              <a:rPr lang="en-US" dirty="0">
                <a:solidFill>
                  <a:srgbClr val="FFFF00"/>
                </a:solidFill>
              </a:rPr>
              <a:t>Karen Frye</a:t>
            </a:r>
            <a:br>
              <a:rPr lang="en-US" dirty="0">
                <a:solidFill>
                  <a:srgbClr val="FFFF00"/>
                </a:solidFill>
              </a:rPr>
            </a:br>
            <a:r>
              <a:rPr lang="en-US" dirty="0">
                <a:solidFill>
                  <a:srgbClr val="FFFF00"/>
                </a:solidFill>
              </a:rPr>
              <a:t>910-898-9620</a:t>
            </a:r>
            <a:br>
              <a:rPr lang="en-US" dirty="0">
                <a:solidFill>
                  <a:srgbClr val="FFFF00"/>
                </a:solidFill>
              </a:rPr>
            </a:br>
            <a:r>
              <a:rPr lang="en-US" dirty="0" smtClean="0">
                <a:solidFill>
                  <a:srgbClr val="FFFF00"/>
                </a:solidFill>
              </a:rPr>
              <a:t>fryek@montgomery.edu</a:t>
            </a:r>
            <a:endParaRPr lang="en-US" dirty="0">
              <a:solidFill>
                <a:srgbClr val="FFFF00"/>
              </a:solidFill>
            </a:endParaRPr>
          </a:p>
        </p:txBody>
      </p:sp>
      <p:sp>
        <p:nvSpPr>
          <p:cNvPr id="37" name="Rectangle: Rounded Corners 36">
            <a:extLst>
              <a:ext uri="{FF2B5EF4-FFF2-40B4-BE49-F238E27FC236}">
                <a16:creationId xmlns:a16="http://schemas.microsoft.com/office/drawing/2014/main" id="{1F1760E6-D2EE-405F-8C0B-0377FA862467}"/>
              </a:ext>
            </a:extLst>
          </p:cNvPr>
          <p:cNvSpPr/>
          <p:nvPr/>
        </p:nvSpPr>
        <p:spPr>
          <a:xfrm>
            <a:off x="8890503" y="1213164"/>
            <a:ext cx="3076689" cy="192838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Financial Aid</a:t>
            </a:r>
            <a:r>
              <a:rPr lang="en-US" dirty="0">
                <a:solidFill>
                  <a:srgbClr val="FFFF00"/>
                </a:solidFill>
              </a:rPr>
              <a:t/>
            </a:r>
            <a:br>
              <a:rPr lang="en-US" dirty="0">
                <a:solidFill>
                  <a:srgbClr val="FFFF00"/>
                </a:solidFill>
              </a:rPr>
            </a:br>
            <a:r>
              <a:rPr lang="en-US" dirty="0">
                <a:solidFill>
                  <a:srgbClr val="FFFF00"/>
                </a:solidFill>
              </a:rPr>
              <a:t>Tammy Owens</a:t>
            </a:r>
            <a:br>
              <a:rPr lang="en-US" dirty="0">
                <a:solidFill>
                  <a:srgbClr val="FFFF00"/>
                </a:solidFill>
              </a:rPr>
            </a:br>
            <a:r>
              <a:rPr lang="en-US" dirty="0">
                <a:solidFill>
                  <a:srgbClr val="FFFF00"/>
                </a:solidFill>
              </a:rPr>
              <a:t>910-898-9614</a:t>
            </a:r>
            <a:br>
              <a:rPr lang="en-US" dirty="0">
                <a:solidFill>
                  <a:srgbClr val="FFFF00"/>
                </a:solidFill>
              </a:rPr>
            </a:br>
            <a:r>
              <a:rPr lang="en-US" dirty="0" smtClean="0">
                <a:solidFill>
                  <a:srgbClr val="FFFF00"/>
                </a:solidFill>
              </a:rPr>
              <a:t>owenst@montgomery.edu</a:t>
            </a:r>
            <a:endParaRPr lang="en-US" dirty="0">
              <a:solidFill>
                <a:srgbClr val="FFFF00"/>
              </a:solidFill>
            </a:endParaRPr>
          </a:p>
        </p:txBody>
      </p:sp>
      <p:sp>
        <p:nvSpPr>
          <p:cNvPr id="42" name="Rectangle: Rounded Corners 41">
            <a:extLst>
              <a:ext uri="{FF2B5EF4-FFF2-40B4-BE49-F238E27FC236}">
                <a16:creationId xmlns:a16="http://schemas.microsoft.com/office/drawing/2014/main" id="{C45B299B-04C2-461D-8F0A-372150529463}"/>
              </a:ext>
            </a:extLst>
          </p:cNvPr>
          <p:cNvSpPr/>
          <p:nvPr/>
        </p:nvSpPr>
        <p:spPr>
          <a:xfrm>
            <a:off x="1397908" y="1267486"/>
            <a:ext cx="3321023" cy="187406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Business Office</a:t>
            </a:r>
          </a:p>
          <a:p>
            <a:pPr algn="ctr"/>
            <a:r>
              <a:rPr lang="en-US" dirty="0">
                <a:solidFill>
                  <a:srgbClr val="FFFF00"/>
                </a:solidFill>
              </a:rPr>
              <a:t>Jessica Blanchard</a:t>
            </a:r>
          </a:p>
          <a:p>
            <a:pPr algn="ctr"/>
            <a:r>
              <a:rPr lang="en-US" dirty="0">
                <a:solidFill>
                  <a:srgbClr val="FFFF00"/>
                </a:solidFill>
              </a:rPr>
              <a:t>910-898-9633</a:t>
            </a:r>
          </a:p>
          <a:p>
            <a:pPr algn="ctr"/>
            <a:r>
              <a:rPr lang="en-US" dirty="0" smtClean="0">
                <a:solidFill>
                  <a:srgbClr val="FFFF00"/>
                </a:solidFill>
              </a:rPr>
              <a:t>blanchardj@montgomery.edu</a:t>
            </a:r>
            <a:endParaRPr lang="en-US" dirty="0">
              <a:solidFill>
                <a:srgbClr val="FFFF00"/>
              </a:solidFill>
            </a:endParaRPr>
          </a:p>
        </p:txBody>
      </p:sp>
      <p:cxnSp>
        <p:nvCxnSpPr>
          <p:cNvPr id="44" name="Straight Arrow Connector 43">
            <a:extLst>
              <a:ext uri="{FF2B5EF4-FFF2-40B4-BE49-F238E27FC236}">
                <a16:creationId xmlns:a16="http://schemas.microsoft.com/office/drawing/2014/main" id="{C1D5EBB4-B813-4FA6-B4FE-3C943A583D8A}"/>
              </a:ext>
            </a:extLst>
          </p:cNvPr>
          <p:cNvCxnSpPr/>
          <p:nvPr/>
        </p:nvCxnSpPr>
        <p:spPr>
          <a:xfrm>
            <a:off x="9877647" y="285089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8E57D24C-BF95-4EC4-B63C-98A2565705DA}"/>
              </a:ext>
            </a:extLst>
          </p:cNvPr>
          <p:cNvSpPr/>
          <p:nvPr/>
        </p:nvSpPr>
        <p:spPr>
          <a:xfrm>
            <a:off x="5193471" y="2634558"/>
            <a:ext cx="3222492" cy="1855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Counseling/Testing</a:t>
            </a:r>
            <a:r>
              <a:rPr lang="en-US" sz="2800" b="1" dirty="0">
                <a:solidFill>
                  <a:srgbClr val="FFFF00"/>
                </a:solidFill>
              </a:rPr>
              <a:t> </a:t>
            </a:r>
            <a:r>
              <a:rPr lang="en-US" dirty="0">
                <a:solidFill>
                  <a:srgbClr val="FFFF00"/>
                </a:solidFill>
              </a:rPr>
              <a:t/>
            </a:r>
            <a:br>
              <a:rPr lang="en-US" dirty="0">
                <a:solidFill>
                  <a:srgbClr val="FFFF00"/>
                </a:solidFill>
              </a:rPr>
            </a:br>
            <a:r>
              <a:rPr lang="en-US" dirty="0">
                <a:solidFill>
                  <a:srgbClr val="FFFF00"/>
                </a:solidFill>
              </a:rPr>
              <a:t>Diana Sanchez</a:t>
            </a:r>
            <a:br>
              <a:rPr lang="en-US" dirty="0">
                <a:solidFill>
                  <a:srgbClr val="FFFF00"/>
                </a:solidFill>
              </a:rPr>
            </a:br>
            <a:r>
              <a:rPr lang="en-US" dirty="0">
                <a:solidFill>
                  <a:srgbClr val="FFFF00"/>
                </a:solidFill>
              </a:rPr>
              <a:t>910-898-9619</a:t>
            </a:r>
            <a:br>
              <a:rPr lang="en-US" dirty="0">
                <a:solidFill>
                  <a:srgbClr val="FFFF00"/>
                </a:solidFill>
              </a:rPr>
            </a:br>
            <a:r>
              <a:rPr lang="en-US" dirty="0" smtClean="0">
                <a:solidFill>
                  <a:srgbClr val="FFFF00"/>
                </a:solidFill>
              </a:rPr>
              <a:t>sanchezd@montgomery.edu</a:t>
            </a:r>
            <a:endParaRPr lang="en-US" dirty="0">
              <a:solidFill>
                <a:srgbClr val="FFFF00"/>
              </a:solidFill>
            </a:endParaRPr>
          </a:p>
        </p:txBody>
      </p:sp>
      <p:sp>
        <p:nvSpPr>
          <p:cNvPr id="49" name="Rectangle: Rounded Corners 48">
            <a:extLst>
              <a:ext uri="{FF2B5EF4-FFF2-40B4-BE49-F238E27FC236}">
                <a16:creationId xmlns:a16="http://schemas.microsoft.com/office/drawing/2014/main" id="{1B360955-7A99-452C-B645-8FA5EDBA1DE5}"/>
              </a:ext>
            </a:extLst>
          </p:cNvPr>
          <p:cNvSpPr/>
          <p:nvPr/>
        </p:nvSpPr>
        <p:spPr>
          <a:xfrm>
            <a:off x="8890503" y="3648548"/>
            <a:ext cx="3181979" cy="192838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Student </a:t>
            </a:r>
            <a:r>
              <a:rPr lang="en-US" sz="2800" b="1" dirty="0" smtClean="0">
                <a:solidFill>
                  <a:srgbClr val="FFFF00"/>
                </a:solidFill>
              </a:rPr>
              <a:t>Life &amp; Recruitment</a:t>
            </a:r>
            <a:r>
              <a:rPr lang="en-US" dirty="0">
                <a:solidFill>
                  <a:srgbClr val="FFFF00"/>
                </a:solidFill>
              </a:rPr>
              <a:t/>
            </a:r>
            <a:br>
              <a:rPr lang="en-US" dirty="0">
                <a:solidFill>
                  <a:srgbClr val="FFFF00"/>
                </a:solidFill>
              </a:rPr>
            </a:br>
            <a:r>
              <a:rPr lang="en-US" dirty="0">
                <a:solidFill>
                  <a:srgbClr val="FFFF00"/>
                </a:solidFill>
              </a:rPr>
              <a:t>Jessica Latham</a:t>
            </a:r>
            <a:br>
              <a:rPr lang="en-US" dirty="0">
                <a:solidFill>
                  <a:srgbClr val="FFFF00"/>
                </a:solidFill>
              </a:rPr>
            </a:br>
            <a:r>
              <a:rPr lang="en-US" dirty="0">
                <a:solidFill>
                  <a:srgbClr val="FFFF00"/>
                </a:solidFill>
              </a:rPr>
              <a:t>910-898-9617</a:t>
            </a:r>
            <a:br>
              <a:rPr lang="en-US" dirty="0">
                <a:solidFill>
                  <a:srgbClr val="FFFF00"/>
                </a:solidFill>
              </a:rPr>
            </a:br>
            <a:r>
              <a:rPr lang="en-US" dirty="0">
                <a:solidFill>
                  <a:srgbClr val="FFFF00"/>
                </a:solidFill>
              </a:rPr>
              <a:t>lathamj@montgomery.edu</a:t>
            </a:r>
          </a:p>
        </p:txBody>
      </p:sp>
      <p:sp>
        <p:nvSpPr>
          <p:cNvPr id="50" name="Rectangle: Rounded Corners 49">
            <a:extLst>
              <a:ext uri="{FF2B5EF4-FFF2-40B4-BE49-F238E27FC236}">
                <a16:creationId xmlns:a16="http://schemas.microsoft.com/office/drawing/2014/main" id="{6B63C7FA-9C6E-4D5C-8E38-2441F04649DA}"/>
              </a:ext>
            </a:extLst>
          </p:cNvPr>
          <p:cNvSpPr/>
          <p:nvPr/>
        </p:nvSpPr>
        <p:spPr>
          <a:xfrm>
            <a:off x="1397909" y="3882432"/>
            <a:ext cx="3321022" cy="16846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Distance Learning</a:t>
            </a:r>
          </a:p>
          <a:p>
            <a:pPr algn="ctr"/>
            <a:r>
              <a:rPr lang="en-US" u="sng" dirty="0" smtClean="0">
                <a:solidFill>
                  <a:srgbClr val="FFFF00"/>
                </a:solidFill>
              </a:rPr>
              <a:t>Alex </a:t>
            </a:r>
            <a:r>
              <a:rPr lang="en-US" u="sng" dirty="0" err="1" smtClean="0">
                <a:solidFill>
                  <a:srgbClr val="FFFF00"/>
                </a:solidFill>
              </a:rPr>
              <a:t>Linnell</a:t>
            </a:r>
            <a:r>
              <a:rPr lang="en-US" u="sng" dirty="0">
                <a:solidFill>
                  <a:srgbClr val="FFFF00"/>
                </a:solidFill>
              </a:rPr>
              <a:t/>
            </a:r>
            <a:br>
              <a:rPr lang="en-US" u="sng" dirty="0">
                <a:solidFill>
                  <a:srgbClr val="FFFF00"/>
                </a:solidFill>
              </a:rPr>
            </a:br>
            <a:r>
              <a:rPr lang="en-US" dirty="0">
                <a:solidFill>
                  <a:srgbClr val="FFFF00"/>
                </a:solidFill>
              </a:rPr>
              <a:t>910-898-9646</a:t>
            </a:r>
            <a:br>
              <a:rPr lang="en-US" dirty="0">
                <a:solidFill>
                  <a:srgbClr val="FFFF00"/>
                </a:solidFill>
              </a:rPr>
            </a:br>
            <a:r>
              <a:rPr lang="en-US" dirty="0" smtClean="0">
                <a:solidFill>
                  <a:srgbClr val="FFFF00"/>
                </a:solidFill>
              </a:rPr>
              <a:t>linnella@montgomery.edu</a:t>
            </a:r>
            <a:r>
              <a:rPr lang="en-US" dirty="0">
                <a:solidFill>
                  <a:srgbClr val="FFFF00"/>
                </a:solidFill>
              </a:rPr>
              <a:t/>
            </a:r>
            <a:br>
              <a:rPr lang="en-US"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346469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1000" fill="hold"/>
                                        <p:tgtEl>
                                          <p:spTgt spid="49"/>
                                        </p:tgtEl>
                                        <p:attrNameLst>
                                          <p:attrName>ppt_x</p:attrName>
                                        </p:attrNameLst>
                                      </p:cBhvr>
                                      <p:tavLst>
                                        <p:tav tm="0">
                                          <p:val>
                                            <p:strVal val="#ppt_x"/>
                                          </p:val>
                                        </p:tav>
                                        <p:tav tm="100000">
                                          <p:val>
                                            <p:strVal val="#ppt_x"/>
                                          </p:val>
                                        </p:tav>
                                      </p:tavLst>
                                    </p:anim>
                                    <p:anim calcmode="lin" valueType="num">
                                      <p:cBhvr additive="base">
                                        <p:cTn id="22"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100"/>
                                        <p:tgtEl>
                                          <p:spTgt spid="42"/>
                                        </p:tgtEl>
                                      </p:cBhvr>
                                    </p:animEffect>
                                    <p:anim calcmode="lin" valueType="num">
                                      <p:cBhvr>
                                        <p:cTn id="49" dur="1100" fill="hold"/>
                                        <p:tgtEl>
                                          <p:spTgt spid="42"/>
                                        </p:tgtEl>
                                        <p:attrNameLst>
                                          <p:attrName>ppt_x</p:attrName>
                                        </p:attrNameLst>
                                      </p:cBhvr>
                                      <p:tavLst>
                                        <p:tav tm="0">
                                          <p:val>
                                            <p:strVal val="#ppt_x"/>
                                          </p:val>
                                        </p:tav>
                                        <p:tav tm="100000">
                                          <p:val>
                                            <p:strVal val="#ppt_x"/>
                                          </p:val>
                                        </p:tav>
                                      </p:tavLst>
                                    </p:anim>
                                    <p:anim calcmode="lin" valueType="num">
                                      <p:cBhvr>
                                        <p:cTn id="50" dur="11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animBg="1"/>
      <p:bldP spid="37" grpId="0" animBg="1"/>
      <p:bldP spid="42" grpId="0" animBg="1"/>
      <p:bldP spid="47"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7" name="Group 26">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0"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1"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850405" y="1396180"/>
            <a:ext cx="6698127" cy="3842570"/>
          </a:xfrm>
        </p:spPr>
        <p:txBody>
          <a:bodyPr anchor="ctr">
            <a:normAutofit/>
          </a:bodyPr>
          <a:lstStyle/>
          <a:p>
            <a:pPr algn="l"/>
            <a:r>
              <a:rPr lang="en-US" dirty="0"/>
              <a:t>Admissions</a:t>
            </a:r>
          </a:p>
        </p:txBody>
      </p:sp>
    </p:spTree>
    <p:extLst>
      <p:ext uri="{BB962C8B-B14F-4D97-AF65-F5344CB8AC3E}">
        <p14:creationId xmlns:p14="http://schemas.microsoft.com/office/powerpoint/2010/main" val="253780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3496" y="685800"/>
            <a:ext cx="9506383" cy="1752599"/>
          </a:xfrm>
        </p:spPr>
        <p:txBody>
          <a:bodyPr vert="horz" lIns="91440" tIns="45720" rIns="91440" bIns="45720" rtlCol="0" anchor="ctr">
            <a:normAutofit/>
          </a:bodyPr>
          <a:lstStyle/>
          <a:p>
            <a:pPr algn="l"/>
            <a:r>
              <a:rPr lang="en-US" sz="3200" dirty="0"/>
              <a:t>Checklist for Admissions and Enrollment</a:t>
            </a:r>
          </a:p>
        </p:txBody>
      </p:sp>
      <p:sp>
        <p:nvSpPr>
          <p:cNvPr id="3" name="Content Placeholder 2"/>
          <p:cNvSpPr>
            <a:spLocks noGrp="1"/>
          </p:cNvSpPr>
          <p:nvPr>
            <p:ph sz="half" idx="1"/>
          </p:nvPr>
        </p:nvSpPr>
        <p:spPr>
          <a:xfrm>
            <a:off x="1484310" y="1956391"/>
            <a:ext cx="9647978" cy="3802911"/>
          </a:xfrm>
        </p:spPr>
        <p:txBody>
          <a:bodyPr vert="horz" lIns="91440" tIns="45720" rIns="91440" bIns="45720" rtlCol="0" anchor="t">
            <a:normAutofit fontScale="92500" lnSpcReduction="20000"/>
          </a:bodyPr>
          <a:lstStyle/>
          <a:p>
            <a:pPr>
              <a:buFont typeface="Wingdings" panose="05000000000000000000" pitchFamily="2" charset="2"/>
              <a:buChar char="ü"/>
            </a:pPr>
            <a:r>
              <a:rPr lang="en-US" dirty="0"/>
              <a:t>Complete Residency Determination Service (RDS)</a:t>
            </a:r>
          </a:p>
          <a:p>
            <a:pPr>
              <a:buFont typeface="Wingdings" panose="05000000000000000000" pitchFamily="2" charset="2"/>
              <a:buChar char="ü"/>
            </a:pPr>
            <a:r>
              <a:rPr lang="en-US" sz="1800" dirty="0"/>
              <a:t>Submit your online MCC </a:t>
            </a:r>
            <a:r>
              <a:rPr lang="en-US" dirty="0"/>
              <a:t>ap</a:t>
            </a:r>
            <a:r>
              <a:rPr lang="en-US" sz="1800" dirty="0"/>
              <a:t>plication</a:t>
            </a:r>
          </a:p>
          <a:p>
            <a:pPr>
              <a:buFont typeface="Wingdings" panose="05000000000000000000" pitchFamily="2" charset="2"/>
              <a:buChar char="ü"/>
            </a:pPr>
            <a:r>
              <a:rPr lang="en-US" dirty="0"/>
              <a:t>Request your official high school or adult high school equivalency transcript</a:t>
            </a:r>
          </a:p>
          <a:p>
            <a:pPr>
              <a:buFont typeface="Wingdings" panose="05000000000000000000" pitchFamily="2" charset="2"/>
              <a:buChar char="ü"/>
            </a:pPr>
            <a:r>
              <a:rPr lang="en-US" dirty="0"/>
              <a:t>Request official transcript(s) from other colleges you have attended so your previous credits can be evaluated for possible transfer credit.</a:t>
            </a:r>
          </a:p>
          <a:p>
            <a:pPr>
              <a:buFont typeface="Wingdings" panose="05000000000000000000" pitchFamily="2" charset="2"/>
              <a:buChar char="ü"/>
            </a:pPr>
            <a:r>
              <a:rPr lang="en-US" dirty="0"/>
              <a:t>Activate your student online account and begin accessing your Self Service and student </a:t>
            </a:r>
            <a:r>
              <a:rPr lang="en-US" dirty="0" smtClean="0"/>
              <a:t>email (</a:t>
            </a:r>
            <a:r>
              <a:rPr lang="en-US" dirty="0" err="1" smtClean="0"/>
              <a:t>TrailMail</a:t>
            </a:r>
            <a:r>
              <a:rPr lang="en-US" dirty="0" smtClean="0"/>
              <a:t>) </a:t>
            </a:r>
            <a:r>
              <a:rPr lang="en-US" dirty="0"/>
              <a:t>accounts. It’s important to check these accounts frequently for any updates concerning admissions and financial aid.</a:t>
            </a:r>
          </a:p>
          <a:p>
            <a:pPr>
              <a:buFont typeface="Wingdings" panose="05000000000000000000" pitchFamily="2" charset="2"/>
              <a:buChar char="ü"/>
            </a:pPr>
            <a:r>
              <a:rPr lang="en-US" dirty="0" smtClean="0"/>
              <a:t>Placement testing (if needed)</a:t>
            </a:r>
            <a:endParaRPr lang="en-US" dirty="0"/>
          </a:p>
          <a:p>
            <a:pPr>
              <a:buFont typeface="Wingdings" panose="05000000000000000000" pitchFamily="2" charset="2"/>
              <a:buChar char="ü"/>
            </a:pPr>
            <a:r>
              <a:rPr lang="en-US" dirty="0"/>
              <a:t>Apply for </a:t>
            </a:r>
            <a:r>
              <a:rPr lang="en-US" dirty="0" smtClean="0"/>
              <a:t>Financial </a:t>
            </a:r>
            <a:r>
              <a:rPr lang="en-US" dirty="0"/>
              <a:t>A</a:t>
            </a:r>
            <a:r>
              <a:rPr lang="en-US" dirty="0" smtClean="0"/>
              <a:t>id</a:t>
            </a:r>
            <a:endParaRPr lang="en-US" dirty="0"/>
          </a:p>
          <a:p>
            <a:pPr>
              <a:buFont typeface="Wingdings" panose="05000000000000000000" pitchFamily="2" charset="2"/>
              <a:buChar char="ü"/>
            </a:pPr>
            <a:r>
              <a:rPr lang="en-US" dirty="0"/>
              <a:t>Meet with your program advisor and register for your courses</a:t>
            </a:r>
          </a:p>
          <a:p>
            <a:pPr>
              <a:buFont typeface="Wingdings" panose="05000000000000000000" pitchFamily="2" charset="2"/>
              <a:buChar char="ü"/>
            </a:pPr>
            <a:r>
              <a:rPr lang="en-US" dirty="0" smtClean="0"/>
              <a:t>Pay your tuition and </a:t>
            </a:r>
            <a:r>
              <a:rPr lang="en-US" dirty="0"/>
              <a:t>get your picture taken for your student ID card and parking </a:t>
            </a:r>
            <a:r>
              <a:rPr lang="en-US" dirty="0" smtClean="0"/>
              <a:t>sticker</a:t>
            </a:r>
            <a:endParaRPr lang="en-US" dirty="0"/>
          </a:p>
          <a:p>
            <a:pPr marL="0" indent="0">
              <a:buNone/>
            </a:pPr>
            <a:endParaRPr lang="en-US" dirty="0"/>
          </a:p>
        </p:txBody>
      </p:sp>
      <p:pic>
        <p:nvPicPr>
          <p:cNvPr id="4" name="Picture 3">
            <a:extLst>
              <a:ext uri="{FF2B5EF4-FFF2-40B4-BE49-F238E27FC236}">
                <a16:creationId xmlns:a16="http://schemas.microsoft.com/office/drawing/2014/main" id="{D0A4680A-772F-488C-A3E2-49A875FA7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3" y="6387737"/>
            <a:ext cx="826388" cy="353281"/>
          </a:xfrm>
          <a:prstGeom prst="rect">
            <a:avLst/>
          </a:prstGeom>
        </p:spPr>
      </p:pic>
    </p:spTree>
    <p:extLst>
      <p:ext uri="{BB962C8B-B14F-4D97-AF65-F5344CB8AC3E}">
        <p14:creationId xmlns:p14="http://schemas.microsoft.com/office/powerpoint/2010/main" val="347859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887033" y="1184609"/>
            <a:ext cx="7788292" cy="3842570"/>
          </a:xfrm>
        </p:spPr>
        <p:txBody>
          <a:bodyPr anchor="ctr">
            <a:normAutofit/>
          </a:bodyPr>
          <a:lstStyle/>
          <a:p>
            <a:pPr algn="l"/>
            <a:r>
              <a:rPr lang="en-US" dirty="0"/>
              <a:t>Student Accounts</a:t>
            </a:r>
          </a:p>
        </p:txBody>
      </p:sp>
    </p:spTree>
    <p:extLst>
      <p:ext uri="{BB962C8B-B14F-4D97-AF65-F5344CB8AC3E}">
        <p14:creationId xmlns:p14="http://schemas.microsoft.com/office/powerpoint/2010/main" val="236602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5">
              <a:lumMod val="40000"/>
              <a:lumOff val="60000"/>
            </a:schemeClr>
          </a:bgClr>
        </a:pattFill>
        <a:effectLst/>
      </p:bgPr>
    </p:bg>
    <p:spTree>
      <p:nvGrpSpPr>
        <p:cNvPr id="1" name=""/>
        <p:cNvGrpSpPr/>
        <p:nvPr/>
      </p:nvGrpSpPr>
      <p:grpSpPr>
        <a:xfrm>
          <a:off x="0" y="0"/>
          <a:ext cx="0" cy="0"/>
          <a:chOff x="0" y="0"/>
          <a:chExt cx="0" cy="0"/>
        </a:xfrm>
      </p:grpSpPr>
      <p:pic>
        <p:nvPicPr>
          <p:cNvPr id="3080" name="Picture 8" descr="Image result for people with smartphone, laptop">
            <a:extLst>
              <a:ext uri="{FF2B5EF4-FFF2-40B4-BE49-F238E27FC236}">
                <a16:creationId xmlns:a16="http://schemas.microsoft.com/office/drawing/2014/main" id="{2A65FF61-5458-4F42-8E4F-D5CAF9A00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456" y="1663996"/>
            <a:ext cx="5391450" cy="35300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F1477F27-F2D5-4FC1-A406-85E7AEDCEFC9}"/>
              </a:ext>
            </a:extLst>
          </p:cNvPr>
          <p:cNvSpPr>
            <a:spLocks noGrp="1"/>
          </p:cNvSpPr>
          <p:nvPr>
            <p:ph type="title"/>
          </p:nvPr>
        </p:nvSpPr>
        <p:spPr>
          <a:xfrm>
            <a:off x="1578100" y="202020"/>
            <a:ext cx="10018713" cy="1752599"/>
          </a:xfrm>
        </p:spPr>
        <p:txBody>
          <a:bodyPr/>
          <a:lstStyle/>
          <a:p>
            <a:r>
              <a:rPr lang="en-US" dirty="0">
                <a:solidFill>
                  <a:schemeClr val="accent1"/>
                </a:solidFill>
              </a:rPr>
              <a:t>MCC </a:t>
            </a:r>
            <a:r>
              <a:rPr lang="en-US" dirty="0" err="1">
                <a:solidFill>
                  <a:schemeClr val="accent1"/>
                </a:solidFill>
              </a:rPr>
              <a:t>TechTrail</a:t>
            </a:r>
            <a:r>
              <a:rPr lang="en-US" dirty="0">
                <a:solidFill>
                  <a:schemeClr val="accent1"/>
                </a:solidFill>
              </a:rPr>
              <a:t/>
            </a:r>
            <a:br>
              <a:rPr lang="en-US" dirty="0">
                <a:solidFill>
                  <a:schemeClr val="accent1"/>
                </a:solidFill>
              </a:rPr>
            </a:br>
            <a:r>
              <a:rPr lang="en-US" sz="2800" dirty="0">
                <a:solidFill>
                  <a:schemeClr val="accent1"/>
                </a:solidFill>
              </a:rPr>
              <a:t>A portal to your online student accounts</a:t>
            </a:r>
          </a:p>
        </p:txBody>
      </p:sp>
      <p:sp>
        <p:nvSpPr>
          <p:cNvPr id="3" name="Oval 2">
            <a:extLst>
              <a:ext uri="{FF2B5EF4-FFF2-40B4-BE49-F238E27FC236}">
                <a16:creationId xmlns:a16="http://schemas.microsoft.com/office/drawing/2014/main" id="{B695CCEC-DCD2-4805-A9F7-C77F62B1B4BA}"/>
              </a:ext>
            </a:extLst>
          </p:cNvPr>
          <p:cNvSpPr/>
          <p:nvPr/>
        </p:nvSpPr>
        <p:spPr>
          <a:xfrm>
            <a:off x="1387054" y="2090613"/>
            <a:ext cx="5391449" cy="147261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1"/>
                </a:solidFill>
              </a:rPr>
              <a:t>To begin exploring your online student accounts, you must set your username and password which will be used for all your accounts.</a:t>
            </a:r>
          </a:p>
        </p:txBody>
      </p:sp>
      <p:sp>
        <p:nvSpPr>
          <p:cNvPr id="5" name="Oval 4">
            <a:extLst>
              <a:ext uri="{FF2B5EF4-FFF2-40B4-BE49-F238E27FC236}">
                <a16:creationId xmlns:a16="http://schemas.microsoft.com/office/drawing/2014/main" id="{7BA305E8-AA0C-43E2-B356-D16A760F9B98}"/>
              </a:ext>
            </a:extLst>
          </p:cNvPr>
          <p:cNvSpPr/>
          <p:nvPr/>
        </p:nvSpPr>
        <p:spPr>
          <a:xfrm>
            <a:off x="2573573" y="4225176"/>
            <a:ext cx="3631284" cy="1752599"/>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1"/>
                </a:solidFill>
              </a:rPr>
              <a:t>Just click on the </a:t>
            </a:r>
          </a:p>
          <a:p>
            <a:pPr algn="ctr"/>
            <a:r>
              <a:rPr lang="en-US" b="1" dirty="0">
                <a:solidFill>
                  <a:schemeClr val="accent1"/>
                </a:solidFill>
              </a:rPr>
              <a:t>MCC </a:t>
            </a:r>
            <a:r>
              <a:rPr lang="en-US" b="1" dirty="0" err="1">
                <a:solidFill>
                  <a:schemeClr val="accent1"/>
                </a:solidFill>
              </a:rPr>
              <a:t>TechTrail</a:t>
            </a:r>
            <a:r>
              <a:rPr lang="en-US" b="1" dirty="0">
                <a:solidFill>
                  <a:schemeClr val="accent1"/>
                </a:solidFill>
              </a:rPr>
              <a:t> icon </a:t>
            </a:r>
            <a:r>
              <a:rPr lang="en-US" b="1" dirty="0" smtClean="0">
                <a:solidFill>
                  <a:schemeClr val="accent1"/>
                </a:solidFill>
              </a:rPr>
              <a:t>at the top of </a:t>
            </a:r>
            <a:r>
              <a:rPr lang="en-US" b="1" dirty="0">
                <a:solidFill>
                  <a:schemeClr val="accent1"/>
                </a:solidFill>
              </a:rPr>
              <a:t>our homepage where you will find </a:t>
            </a:r>
          </a:p>
          <a:p>
            <a:pPr algn="ctr"/>
            <a:r>
              <a:rPr lang="en-US" b="1" dirty="0">
                <a:solidFill>
                  <a:schemeClr val="accent1"/>
                </a:solidFill>
              </a:rPr>
              <a:t>Account Activation.</a:t>
            </a:r>
          </a:p>
        </p:txBody>
      </p:sp>
      <p:sp>
        <p:nvSpPr>
          <p:cNvPr id="6" name="Oval 5">
            <a:extLst>
              <a:ext uri="{FF2B5EF4-FFF2-40B4-BE49-F238E27FC236}">
                <a16:creationId xmlns:a16="http://schemas.microsoft.com/office/drawing/2014/main" id="{2115312F-1D4D-494B-A9D2-FB1219802BD4}"/>
              </a:ext>
            </a:extLst>
          </p:cNvPr>
          <p:cNvSpPr/>
          <p:nvPr/>
        </p:nvSpPr>
        <p:spPr>
          <a:xfrm>
            <a:off x="6778503" y="4835839"/>
            <a:ext cx="5071786" cy="202216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1"/>
                </a:solidFill>
              </a:rPr>
              <a:t>After activating your account, you can begin accessing all your student accounts such as </a:t>
            </a:r>
          </a:p>
          <a:p>
            <a:pPr algn="ctr"/>
            <a:r>
              <a:rPr lang="en-US" b="1" dirty="0">
                <a:solidFill>
                  <a:schemeClr val="accent1"/>
                </a:solidFill>
              </a:rPr>
              <a:t>Self Service and </a:t>
            </a:r>
            <a:r>
              <a:rPr lang="en-US" b="1" dirty="0" err="1" smtClean="0">
                <a:solidFill>
                  <a:schemeClr val="accent1"/>
                </a:solidFill>
              </a:rPr>
              <a:t>TrailMail</a:t>
            </a:r>
            <a:r>
              <a:rPr lang="en-US" b="1" dirty="0" smtClean="0">
                <a:solidFill>
                  <a:schemeClr val="accent1"/>
                </a:solidFill>
              </a:rPr>
              <a:t>.</a:t>
            </a:r>
            <a:endParaRPr lang="en-US" b="1" dirty="0">
              <a:solidFill>
                <a:schemeClr val="accent1"/>
              </a:solidFill>
            </a:endParaRPr>
          </a:p>
        </p:txBody>
      </p:sp>
      <p:pic>
        <p:nvPicPr>
          <p:cNvPr id="11" name="Picture 10">
            <a:extLst>
              <a:ext uri="{FF2B5EF4-FFF2-40B4-BE49-F238E27FC236}">
                <a16:creationId xmlns:a16="http://schemas.microsoft.com/office/drawing/2014/main" id="{B2599921-A141-4185-AC78-9127FDC10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3" y="6387737"/>
            <a:ext cx="826388" cy="353281"/>
          </a:xfrm>
          <a:prstGeom prst="rect">
            <a:avLst/>
          </a:prstGeom>
        </p:spPr>
      </p:pic>
    </p:spTree>
    <p:extLst>
      <p:ext uri="{BB962C8B-B14F-4D97-AF65-F5344CB8AC3E}">
        <p14:creationId xmlns:p14="http://schemas.microsoft.com/office/powerpoint/2010/main" val="256334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B8EC47-8B97-4864-9218-FC50A8D9BD24}"/>
              </a:ext>
            </a:extLst>
          </p:cNvPr>
          <p:cNvPicPr>
            <a:picLocks noChangeAspect="1"/>
          </p:cNvPicPr>
          <p:nvPr/>
        </p:nvPicPr>
        <p:blipFill rotWithShape="1">
          <a:blip r:embed="rId2"/>
          <a:srcRect l="6946" t="13180" r="7203" b="7132"/>
          <a:stretch/>
        </p:blipFill>
        <p:spPr>
          <a:xfrm>
            <a:off x="1701209" y="552894"/>
            <a:ext cx="9420446" cy="5465134"/>
          </a:xfrm>
          <a:prstGeom prst="rect">
            <a:avLst/>
          </a:prstGeom>
        </p:spPr>
      </p:pic>
    </p:spTree>
    <p:extLst>
      <p:ext uri="{BB962C8B-B14F-4D97-AF65-F5344CB8AC3E}">
        <p14:creationId xmlns:p14="http://schemas.microsoft.com/office/powerpoint/2010/main" val="207005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Top Corners Snipped 6">
            <a:extLst>
              <a:ext uri="{FF2B5EF4-FFF2-40B4-BE49-F238E27FC236}">
                <a16:creationId xmlns:a16="http://schemas.microsoft.com/office/drawing/2014/main" id="{4DB55AC7-F181-4450-A70B-37349D2EB7A8}"/>
              </a:ext>
            </a:extLst>
          </p:cNvPr>
          <p:cNvSpPr/>
          <p:nvPr/>
        </p:nvSpPr>
        <p:spPr>
          <a:xfrm>
            <a:off x="2130053" y="175436"/>
            <a:ext cx="3965947" cy="6315741"/>
          </a:xfrm>
          <a:prstGeom prst="snip2SameRect">
            <a:avLst/>
          </a:prstGeom>
          <a:pattFill prst="pct50">
            <a:fgClr>
              <a:srgbClr val="67CF9D"/>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1"/>
              </a:solidFill>
            </a:endParaRPr>
          </a:p>
          <a:p>
            <a:pPr algn="ctr"/>
            <a:r>
              <a:rPr lang="en-US" sz="3600" dirty="0">
                <a:solidFill>
                  <a:schemeClr val="accent1"/>
                </a:solidFill>
              </a:rPr>
              <a:t>Self Service</a:t>
            </a:r>
          </a:p>
          <a:p>
            <a:pPr algn="ctr"/>
            <a:endParaRPr lang="en-US" dirty="0">
              <a:solidFill>
                <a:schemeClr val="accent1"/>
              </a:solidFill>
            </a:endParaRPr>
          </a:p>
          <a:p>
            <a:r>
              <a:rPr lang="en-US" dirty="0">
                <a:solidFill>
                  <a:schemeClr val="accent1"/>
                </a:solidFill>
              </a:rPr>
              <a:t>Self Service is a great way to monitor your status regarding admissions, registration and financial aid.</a:t>
            </a:r>
          </a:p>
          <a:p>
            <a:endParaRPr lang="en-US" dirty="0">
              <a:solidFill>
                <a:schemeClr val="accent1"/>
              </a:solidFill>
            </a:endParaRPr>
          </a:p>
          <a:p>
            <a:r>
              <a:rPr lang="en-US" dirty="0">
                <a:solidFill>
                  <a:schemeClr val="accent1"/>
                </a:solidFill>
              </a:rPr>
              <a:t>Through Self Service </a:t>
            </a:r>
          </a:p>
          <a:p>
            <a:pPr marL="285750" indent="-285750">
              <a:buFont typeface="Wingdings" panose="05000000000000000000" pitchFamily="2" charset="2"/>
              <a:buChar char="q"/>
            </a:pPr>
            <a:r>
              <a:rPr lang="en-US" dirty="0">
                <a:solidFill>
                  <a:schemeClr val="accent1"/>
                </a:solidFill>
              </a:rPr>
              <a:t>View requirement documents for admissions &amp; financial aid</a:t>
            </a:r>
          </a:p>
          <a:p>
            <a:pPr marL="285750" indent="-285750">
              <a:buFont typeface="Wingdings" panose="05000000000000000000" pitchFamily="2" charset="2"/>
              <a:buChar char="q"/>
            </a:pPr>
            <a:r>
              <a:rPr lang="en-US" dirty="0">
                <a:solidFill>
                  <a:schemeClr val="accent1"/>
                </a:solidFill>
              </a:rPr>
              <a:t>Register for courses</a:t>
            </a:r>
          </a:p>
          <a:p>
            <a:pPr marL="285750" indent="-285750">
              <a:buFont typeface="Wingdings" panose="05000000000000000000" pitchFamily="2" charset="2"/>
              <a:buChar char="q"/>
            </a:pPr>
            <a:r>
              <a:rPr lang="en-US" dirty="0">
                <a:solidFill>
                  <a:schemeClr val="accent1"/>
                </a:solidFill>
              </a:rPr>
              <a:t>View your grades</a:t>
            </a:r>
          </a:p>
          <a:p>
            <a:pPr marL="285750" indent="-285750">
              <a:buFont typeface="Wingdings" panose="05000000000000000000" pitchFamily="2" charset="2"/>
              <a:buChar char="q"/>
            </a:pPr>
            <a:r>
              <a:rPr lang="en-US" dirty="0">
                <a:solidFill>
                  <a:schemeClr val="accent1"/>
                </a:solidFill>
              </a:rPr>
              <a:t>Monitor progress towards completing program requirements</a:t>
            </a:r>
          </a:p>
          <a:p>
            <a:pPr marL="285750" indent="-285750">
              <a:buFont typeface="Wingdings" panose="05000000000000000000" pitchFamily="2" charset="2"/>
              <a:buChar char="q"/>
            </a:pPr>
            <a:r>
              <a:rPr lang="en-US" dirty="0">
                <a:solidFill>
                  <a:schemeClr val="accent1"/>
                </a:solidFill>
              </a:rPr>
              <a:t>Obtain an unofficial transcript</a:t>
            </a:r>
          </a:p>
          <a:p>
            <a:pPr marL="285750" indent="-285750">
              <a:buFont typeface="Wingdings" panose="05000000000000000000" pitchFamily="2" charset="2"/>
              <a:buChar char="q"/>
            </a:pPr>
            <a:r>
              <a:rPr lang="en-US" dirty="0">
                <a:solidFill>
                  <a:schemeClr val="accent1"/>
                </a:solidFill>
              </a:rPr>
              <a:t>Pay for tuition &amp; fees</a:t>
            </a:r>
          </a:p>
          <a:p>
            <a:pPr marL="285750" indent="-285750">
              <a:buFont typeface="Wingdings" panose="05000000000000000000" pitchFamily="2" charset="2"/>
              <a:buChar char="q"/>
            </a:pPr>
            <a:r>
              <a:rPr lang="en-US" dirty="0">
                <a:solidFill>
                  <a:schemeClr val="accent1"/>
                </a:solidFill>
              </a:rPr>
              <a:t>View your financial aid status</a:t>
            </a:r>
          </a:p>
          <a:p>
            <a:pPr marL="285750" indent="-285750">
              <a:buFont typeface="Wingdings" panose="05000000000000000000" pitchFamily="2" charset="2"/>
              <a:buChar char="q"/>
            </a:pPr>
            <a:r>
              <a:rPr lang="en-US" dirty="0">
                <a:solidFill>
                  <a:schemeClr val="accent1"/>
                </a:solidFill>
              </a:rPr>
              <a:t>Pay for tuition &amp; fees</a:t>
            </a:r>
          </a:p>
          <a:p>
            <a:pPr algn="ctr"/>
            <a:endParaRPr lang="en-US" dirty="0"/>
          </a:p>
          <a:p>
            <a:pPr marL="285750" indent="-285750" algn="ctr">
              <a:buFont typeface="Wingdings" panose="05000000000000000000" pitchFamily="2" charset="2"/>
              <a:buChar char="q"/>
            </a:pPr>
            <a:endParaRPr lang="en-US" dirty="0"/>
          </a:p>
        </p:txBody>
      </p:sp>
      <p:sp>
        <p:nvSpPr>
          <p:cNvPr id="8" name="Rectangle: Top Corners Snipped 7">
            <a:extLst>
              <a:ext uri="{FF2B5EF4-FFF2-40B4-BE49-F238E27FC236}">
                <a16:creationId xmlns:a16="http://schemas.microsoft.com/office/drawing/2014/main" id="{7FDB08C8-64B7-442F-8AB7-295948F4C994}"/>
              </a:ext>
            </a:extLst>
          </p:cNvPr>
          <p:cNvSpPr/>
          <p:nvPr/>
        </p:nvSpPr>
        <p:spPr>
          <a:xfrm>
            <a:off x="6524843" y="148854"/>
            <a:ext cx="3965947" cy="6315741"/>
          </a:xfrm>
          <a:prstGeom prst="snip2SameRect">
            <a:avLst/>
          </a:prstGeom>
          <a:pattFill prst="pct50">
            <a:fgClr>
              <a:srgbClr val="67CF9D"/>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err="1">
                <a:solidFill>
                  <a:schemeClr val="accent1"/>
                </a:solidFill>
              </a:rPr>
              <a:t>Trailmail</a:t>
            </a:r>
            <a:r>
              <a:rPr lang="en-US" sz="3600" dirty="0">
                <a:solidFill>
                  <a:schemeClr val="accent1"/>
                </a:solidFill>
              </a:rPr>
              <a:t> </a:t>
            </a:r>
          </a:p>
          <a:p>
            <a:pPr algn="ctr"/>
            <a:r>
              <a:rPr lang="en-US" sz="2000" dirty="0">
                <a:solidFill>
                  <a:schemeClr val="accent1"/>
                </a:solidFill>
              </a:rPr>
              <a:t>(Student email account)</a:t>
            </a:r>
          </a:p>
          <a:p>
            <a:pPr algn="ctr"/>
            <a:endParaRPr lang="en-US" dirty="0">
              <a:solidFill>
                <a:schemeClr val="accent1"/>
              </a:solidFill>
            </a:endParaRPr>
          </a:p>
          <a:p>
            <a:r>
              <a:rPr lang="en-US" dirty="0">
                <a:solidFill>
                  <a:schemeClr val="accent1"/>
                </a:solidFill>
              </a:rPr>
              <a:t>Students are assigned a student </a:t>
            </a:r>
            <a:r>
              <a:rPr lang="en-US" dirty="0" err="1">
                <a:solidFill>
                  <a:schemeClr val="accent1"/>
                </a:solidFill>
              </a:rPr>
              <a:t>gmail</a:t>
            </a:r>
            <a:r>
              <a:rPr lang="en-US" dirty="0">
                <a:solidFill>
                  <a:schemeClr val="accent1"/>
                </a:solidFill>
              </a:rPr>
              <a:t> account and are encouraged to check their email regularly for any updates pertaining to:</a:t>
            </a:r>
          </a:p>
          <a:p>
            <a:endParaRPr lang="en-US" dirty="0">
              <a:solidFill>
                <a:schemeClr val="accent1"/>
              </a:solidFill>
            </a:endParaRPr>
          </a:p>
          <a:p>
            <a:pPr marL="285750" indent="-285750">
              <a:buFont typeface="Wingdings" panose="05000000000000000000" pitchFamily="2" charset="2"/>
              <a:buChar char="q"/>
            </a:pPr>
            <a:r>
              <a:rPr lang="en-US" dirty="0">
                <a:solidFill>
                  <a:schemeClr val="accent1"/>
                </a:solidFill>
              </a:rPr>
              <a:t>Admissions updates</a:t>
            </a:r>
          </a:p>
          <a:p>
            <a:pPr marL="285750" indent="-285750">
              <a:buFont typeface="Wingdings" panose="05000000000000000000" pitchFamily="2" charset="2"/>
              <a:buChar char="q"/>
            </a:pPr>
            <a:r>
              <a:rPr lang="en-US" dirty="0">
                <a:solidFill>
                  <a:schemeClr val="accent1"/>
                </a:solidFill>
              </a:rPr>
              <a:t>Reminders about registration and tuition payment</a:t>
            </a:r>
          </a:p>
          <a:p>
            <a:pPr marL="285750" indent="-285750">
              <a:buFont typeface="Wingdings" panose="05000000000000000000" pitchFamily="2" charset="2"/>
              <a:buChar char="q"/>
            </a:pPr>
            <a:r>
              <a:rPr lang="en-US" dirty="0">
                <a:solidFill>
                  <a:schemeClr val="accent1"/>
                </a:solidFill>
              </a:rPr>
              <a:t>Financial aid updates</a:t>
            </a:r>
          </a:p>
          <a:p>
            <a:pPr marL="285750" indent="-285750">
              <a:buFont typeface="Wingdings" panose="05000000000000000000" pitchFamily="2" charset="2"/>
              <a:buChar char="q"/>
            </a:pPr>
            <a:r>
              <a:rPr lang="en-US" dirty="0">
                <a:solidFill>
                  <a:schemeClr val="accent1"/>
                </a:solidFill>
              </a:rPr>
              <a:t>After registration, you should also expect emails from your instructors concerning any assignments or deadlines.</a:t>
            </a:r>
          </a:p>
          <a:p>
            <a:endParaRPr lang="en-US" dirty="0"/>
          </a:p>
        </p:txBody>
      </p:sp>
      <p:pic>
        <p:nvPicPr>
          <p:cNvPr id="4" name="Picture 3">
            <a:extLst>
              <a:ext uri="{FF2B5EF4-FFF2-40B4-BE49-F238E27FC236}">
                <a16:creationId xmlns:a16="http://schemas.microsoft.com/office/drawing/2014/main" id="{A6BE5913-11C8-4922-90C6-8DD53E343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03" y="6387737"/>
            <a:ext cx="826388" cy="353281"/>
          </a:xfrm>
          <a:prstGeom prst="rect">
            <a:avLst/>
          </a:prstGeom>
        </p:spPr>
      </p:pic>
    </p:spTree>
    <p:extLst>
      <p:ext uri="{BB962C8B-B14F-4D97-AF65-F5344CB8AC3E}">
        <p14:creationId xmlns:p14="http://schemas.microsoft.com/office/powerpoint/2010/main" val="380731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4E9BCF-1B67-4514-808C-A5DCBDEB4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32238778-9D1D-45F4-BB78-76F208A224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42D5E996-541D-42BA-8B22-F7E96752CE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6BDB86F1-7C07-4D49-B9C9-7837A1FB2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A9F3AA02-C861-444A-9178-0BD3D3CE1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850405" y="1396180"/>
            <a:ext cx="6698127" cy="3842570"/>
          </a:xfrm>
        </p:spPr>
        <p:txBody>
          <a:bodyPr anchor="ctr">
            <a:normAutofit/>
          </a:bodyPr>
          <a:lstStyle/>
          <a:p>
            <a:pPr algn="l"/>
            <a:r>
              <a:rPr lang="en-US" dirty="0"/>
              <a:t>Financing Your Education</a:t>
            </a:r>
          </a:p>
        </p:txBody>
      </p:sp>
      <p:sp>
        <p:nvSpPr>
          <p:cNvPr id="3" name="Subtitle 2">
            <a:extLst>
              <a:ext uri="{FF2B5EF4-FFF2-40B4-BE49-F238E27FC236}">
                <a16:creationId xmlns:a16="http://schemas.microsoft.com/office/drawing/2014/main" id="{D0D6639F-0DC0-4EB5-801A-A33987095CBD}"/>
              </a:ext>
            </a:extLst>
          </p:cNvPr>
          <p:cNvSpPr>
            <a:spLocks noGrp="1"/>
          </p:cNvSpPr>
          <p:nvPr>
            <p:ph type="subTitle" idx="1"/>
          </p:nvPr>
        </p:nvSpPr>
        <p:spPr>
          <a:xfrm>
            <a:off x="643467" y="1396180"/>
            <a:ext cx="2531516" cy="3842569"/>
          </a:xfrm>
        </p:spPr>
        <p:txBody>
          <a:bodyPr anchor="ctr">
            <a:normAutofit/>
          </a:bodyPr>
          <a:lstStyle/>
          <a:p>
            <a:pPr algn="ctr"/>
            <a:r>
              <a:rPr lang="en-US" sz="3200" dirty="0">
                <a:solidFill>
                  <a:srgbClr val="FFFFFF"/>
                </a:solidFill>
              </a:rPr>
              <a:t>FAFSA</a:t>
            </a:r>
          </a:p>
          <a:p>
            <a:pPr algn="ctr"/>
            <a:r>
              <a:rPr lang="en-US" sz="3200" dirty="0">
                <a:solidFill>
                  <a:srgbClr val="FFFFFF"/>
                </a:solidFill>
              </a:rPr>
              <a:t>Scholarships</a:t>
            </a:r>
          </a:p>
          <a:p>
            <a:pPr algn="ctr"/>
            <a:r>
              <a:rPr lang="en-US" sz="3200" dirty="0">
                <a:solidFill>
                  <a:srgbClr val="FFFFFF"/>
                </a:solidFill>
              </a:rPr>
              <a:t>Payment plan</a:t>
            </a:r>
          </a:p>
        </p:txBody>
      </p:sp>
    </p:spTree>
    <p:extLst>
      <p:ext uri="{BB962C8B-B14F-4D97-AF65-F5344CB8AC3E}">
        <p14:creationId xmlns:p14="http://schemas.microsoft.com/office/powerpoint/2010/main" val="364193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otalTime>509</TotalTime>
  <Words>998</Words>
  <Application>Microsoft Office PowerPoint</Application>
  <PresentationFormat>Widescreen</PresentationFormat>
  <Paragraphs>197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Chiller</vt:lpstr>
      <vt:lpstr>Corbel</vt:lpstr>
      <vt:lpstr>Courier New</vt:lpstr>
      <vt:lpstr>Wingdings</vt:lpstr>
      <vt:lpstr>Parallax</vt:lpstr>
      <vt:lpstr>Welcome to MCC’s </vt:lpstr>
      <vt:lpstr>PowerPoint Presentation</vt:lpstr>
      <vt:lpstr>Admissions</vt:lpstr>
      <vt:lpstr>Checklist for Admissions and Enrollment</vt:lpstr>
      <vt:lpstr>Student Accounts</vt:lpstr>
      <vt:lpstr>MCC TechTrail A portal to your online student accounts</vt:lpstr>
      <vt:lpstr>PowerPoint Presentation</vt:lpstr>
      <vt:lpstr>PowerPoint Presentation</vt:lpstr>
      <vt:lpstr>Financing Your Education</vt:lpstr>
      <vt:lpstr>Financing Your Education</vt:lpstr>
      <vt:lpstr>Placement Testing</vt:lpstr>
      <vt:lpstr>Math &amp; English Placement</vt:lpstr>
      <vt:lpstr>Registration </vt:lpstr>
      <vt:lpstr>PowerPoint Presentation</vt:lpstr>
      <vt:lpstr>Tuition payment due</vt:lpstr>
      <vt:lpstr>Student Support</vt:lpstr>
      <vt:lpstr>Student Support</vt:lpstr>
      <vt:lpstr>Student Resources</vt:lpstr>
      <vt:lpstr>Student Resources</vt:lpstr>
      <vt:lpstr>Student Life</vt:lpstr>
      <vt:lpstr>PowerPoint Presentation</vt:lpstr>
      <vt:lpstr>Student Role</vt:lpstr>
      <vt:lpstr>Student Role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MCC’s</dc:title>
  <dc:creator>karen</dc:creator>
  <cp:lastModifiedBy>Taylor</cp:lastModifiedBy>
  <cp:revision>15</cp:revision>
  <dcterms:created xsi:type="dcterms:W3CDTF">2019-08-19T03:36:50Z</dcterms:created>
  <dcterms:modified xsi:type="dcterms:W3CDTF">2020-05-22T14:12:44Z</dcterms:modified>
</cp:coreProperties>
</file>